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sldIdLst>
    <p:sldId id="260" r:id="rId5"/>
    <p:sldId id="297" r:id="rId6"/>
    <p:sldId id="314" r:id="rId7"/>
    <p:sldId id="317" r:id="rId8"/>
    <p:sldId id="316" r:id="rId9"/>
    <p:sldId id="318" r:id="rId10"/>
    <p:sldId id="319" r:id="rId11"/>
    <p:sldId id="321" r:id="rId12"/>
    <p:sldId id="323" r:id="rId13"/>
    <p:sldId id="325" r:id="rId14"/>
    <p:sldId id="327" r:id="rId15"/>
    <p:sldId id="328" r:id="rId16"/>
    <p:sldId id="329" r:id="rId17"/>
    <p:sldId id="315" r:id="rId18"/>
    <p:sldId id="4427" r:id="rId19"/>
    <p:sldId id="349" r:id="rId20"/>
    <p:sldId id="352" r:id="rId21"/>
    <p:sldId id="355" r:id="rId22"/>
    <p:sldId id="304" r:id="rId23"/>
    <p:sldId id="312" r:id="rId24"/>
    <p:sldId id="307" r:id="rId25"/>
    <p:sldId id="311" r:id="rId26"/>
    <p:sldId id="308" r:id="rId27"/>
    <p:sldId id="296" r:id="rId28"/>
  </p:sldIdLst>
  <p:sldSz cx="12192000" cy="6858000"/>
  <p:notesSz cx="6794500" cy="99314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17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7215B5-500F-460A-A3EA-EE0AB41FB332}" v="8" dt="2024-03-22T14:32:08.1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anka Mršić Valinčić" userId="91f7c8b3-0a5c-4543-bffe-335393386fae" providerId="ADAL" clId="{A17215B5-500F-460A-A3EA-EE0AB41FB332}"/>
    <pc:docChg chg="undo custSel addSld delSld modSld">
      <pc:chgData name="Blanka Mršić Valinčić" userId="91f7c8b3-0a5c-4543-bffe-335393386fae" providerId="ADAL" clId="{A17215B5-500F-460A-A3EA-EE0AB41FB332}" dt="2024-03-22T14:37:37.956" v="340" actId="20577"/>
      <pc:docMkLst>
        <pc:docMk/>
      </pc:docMkLst>
      <pc:sldChg chg="modSp mod">
        <pc:chgData name="Blanka Mršić Valinčić" userId="91f7c8b3-0a5c-4543-bffe-335393386fae" providerId="ADAL" clId="{A17215B5-500F-460A-A3EA-EE0AB41FB332}" dt="2024-03-22T14:37:11.333" v="339" actId="20577"/>
        <pc:sldMkLst>
          <pc:docMk/>
          <pc:sldMk cId="3331971577" sldId="311"/>
        </pc:sldMkLst>
        <pc:spChg chg="mod">
          <ac:chgData name="Blanka Mršić Valinčić" userId="91f7c8b3-0a5c-4543-bffe-335393386fae" providerId="ADAL" clId="{A17215B5-500F-460A-A3EA-EE0AB41FB332}" dt="2024-03-22T14:37:11.333" v="339" actId="20577"/>
          <ac:spMkLst>
            <pc:docMk/>
            <pc:sldMk cId="3331971577" sldId="311"/>
            <ac:spMk id="3" creationId="{359957DF-D8A2-60D7-826D-AFADC041F9BF}"/>
          </ac:spMkLst>
        </pc:spChg>
      </pc:sldChg>
      <pc:sldChg chg="modSp mod">
        <pc:chgData name="Blanka Mršić Valinčić" userId="91f7c8b3-0a5c-4543-bffe-335393386fae" providerId="ADAL" clId="{A17215B5-500F-460A-A3EA-EE0AB41FB332}" dt="2024-03-22T14:19:24.549" v="136" actId="255"/>
        <pc:sldMkLst>
          <pc:docMk/>
          <pc:sldMk cId="527495138" sldId="312"/>
        </pc:sldMkLst>
        <pc:spChg chg="mod">
          <ac:chgData name="Blanka Mršić Valinčić" userId="91f7c8b3-0a5c-4543-bffe-335393386fae" providerId="ADAL" clId="{A17215B5-500F-460A-A3EA-EE0AB41FB332}" dt="2024-03-22T14:19:24.549" v="136" actId="255"/>
          <ac:spMkLst>
            <pc:docMk/>
            <pc:sldMk cId="527495138" sldId="312"/>
            <ac:spMk id="3" creationId="{359957DF-D8A2-60D7-826D-AFADC041F9BF}"/>
          </ac:spMkLst>
        </pc:spChg>
      </pc:sldChg>
      <pc:sldChg chg="addSp delSp modSp mod">
        <pc:chgData name="Blanka Mršić Valinčić" userId="91f7c8b3-0a5c-4543-bffe-335393386fae" providerId="ADAL" clId="{A17215B5-500F-460A-A3EA-EE0AB41FB332}" dt="2024-03-22T14:37:37.956" v="340" actId="20577"/>
        <pc:sldMkLst>
          <pc:docMk/>
          <pc:sldMk cId="2747424171" sldId="315"/>
        </pc:sldMkLst>
        <pc:spChg chg="mod">
          <ac:chgData name="Blanka Mršić Valinčić" userId="91f7c8b3-0a5c-4543-bffe-335393386fae" providerId="ADAL" clId="{A17215B5-500F-460A-A3EA-EE0AB41FB332}" dt="2024-03-22T14:37:37.956" v="340" actId="20577"/>
          <ac:spMkLst>
            <pc:docMk/>
            <pc:sldMk cId="2747424171" sldId="315"/>
            <ac:spMk id="3" creationId="{359957DF-D8A2-60D7-826D-AFADC041F9BF}"/>
          </ac:spMkLst>
        </pc:spChg>
        <pc:picChg chg="add mod">
          <ac:chgData name="Blanka Mršić Valinčić" userId="91f7c8b3-0a5c-4543-bffe-335393386fae" providerId="ADAL" clId="{A17215B5-500F-460A-A3EA-EE0AB41FB332}" dt="2024-03-22T14:30:02.715" v="227"/>
          <ac:picMkLst>
            <pc:docMk/>
            <pc:sldMk cId="2747424171" sldId="315"/>
            <ac:picMk id="2" creationId="{B9D0C2CC-0143-AAF3-1725-31D2A376445B}"/>
          </ac:picMkLst>
        </pc:picChg>
        <pc:picChg chg="add del mod">
          <ac:chgData name="Blanka Mršić Valinčić" userId="91f7c8b3-0a5c-4543-bffe-335393386fae" providerId="ADAL" clId="{A17215B5-500F-460A-A3EA-EE0AB41FB332}" dt="2024-03-22T14:32:43.404" v="303" actId="478"/>
          <ac:picMkLst>
            <pc:docMk/>
            <pc:sldMk cId="2747424171" sldId="315"/>
            <ac:picMk id="5" creationId="{56608120-F3B0-EE30-00A8-BB8F8E4CD119}"/>
          </ac:picMkLst>
        </pc:picChg>
      </pc:sldChg>
      <pc:sldChg chg="modSp mod">
        <pc:chgData name="Blanka Mršić Valinčić" userId="91f7c8b3-0a5c-4543-bffe-335393386fae" providerId="ADAL" clId="{A17215B5-500F-460A-A3EA-EE0AB41FB332}" dt="2024-03-22T14:13:51.305" v="1" actId="20577"/>
        <pc:sldMkLst>
          <pc:docMk/>
          <pc:sldMk cId="3383140012" sldId="316"/>
        </pc:sldMkLst>
        <pc:spChg chg="mod">
          <ac:chgData name="Blanka Mršić Valinčić" userId="91f7c8b3-0a5c-4543-bffe-335393386fae" providerId="ADAL" clId="{A17215B5-500F-460A-A3EA-EE0AB41FB332}" dt="2024-03-22T14:13:51.305" v="1" actId="20577"/>
          <ac:spMkLst>
            <pc:docMk/>
            <pc:sldMk cId="3383140012" sldId="316"/>
            <ac:spMk id="3" creationId="{359957DF-D8A2-60D7-826D-AFADC041F9BF}"/>
          </ac:spMkLst>
        </pc:spChg>
      </pc:sldChg>
      <pc:sldChg chg="modSp mod">
        <pc:chgData name="Blanka Mršić Valinčić" userId="91f7c8b3-0a5c-4543-bffe-335393386fae" providerId="ADAL" clId="{A17215B5-500F-460A-A3EA-EE0AB41FB332}" dt="2024-03-22T14:12:43.636" v="0" actId="20577"/>
        <pc:sldMkLst>
          <pc:docMk/>
          <pc:sldMk cId="3533107327" sldId="317"/>
        </pc:sldMkLst>
        <pc:spChg chg="mod">
          <ac:chgData name="Blanka Mršić Valinčić" userId="91f7c8b3-0a5c-4543-bffe-335393386fae" providerId="ADAL" clId="{A17215B5-500F-460A-A3EA-EE0AB41FB332}" dt="2024-03-22T14:12:43.636" v="0" actId="20577"/>
          <ac:spMkLst>
            <pc:docMk/>
            <pc:sldMk cId="3533107327" sldId="317"/>
            <ac:spMk id="3" creationId="{359957DF-D8A2-60D7-826D-AFADC041F9BF}"/>
          </ac:spMkLst>
        </pc:spChg>
      </pc:sldChg>
      <pc:sldChg chg="delSp modSp add mod">
        <pc:chgData name="Blanka Mršić Valinčić" userId="91f7c8b3-0a5c-4543-bffe-335393386fae" providerId="ADAL" clId="{A17215B5-500F-460A-A3EA-EE0AB41FB332}" dt="2024-03-22T14:33:30.633" v="307" actId="14100"/>
        <pc:sldMkLst>
          <pc:docMk/>
          <pc:sldMk cId="2663606466" sldId="349"/>
        </pc:sldMkLst>
        <pc:picChg chg="mod">
          <ac:chgData name="Blanka Mršić Valinčić" userId="91f7c8b3-0a5c-4543-bffe-335393386fae" providerId="ADAL" clId="{A17215B5-500F-460A-A3EA-EE0AB41FB332}" dt="2024-03-22T14:33:30.633" v="307" actId="14100"/>
          <ac:picMkLst>
            <pc:docMk/>
            <pc:sldMk cId="2663606466" sldId="349"/>
            <ac:picMk id="2" creationId="{DC05D44A-8FD0-BE05-A739-2AE2777F045D}"/>
          </ac:picMkLst>
        </pc:picChg>
        <pc:picChg chg="del">
          <ac:chgData name="Blanka Mršić Valinčić" userId="91f7c8b3-0a5c-4543-bffe-335393386fae" providerId="ADAL" clId="{A17215B5-500F-460A-A3EA-EE0AB41FB332}" dt="2024-03-22T14:30:51.972" v="232" actId="478"/>
          <ac:picMkLst>
            <pc:docMk/>
            <pc:sldMk cId="2663606466" sldId="349"/>
            <ac:picMk id="3" creationId="{ED74E83D-61D7-C07B-ABE9-F1466F241CFC}"/>
          </ac:picMkLst>
        </pc:picChg>
      </pc:sldChg>
      <pc:sldChg chg="addSp delSp modSp add mod">
        <pc:chgData name="Blanka Mršić Valinčić" userId="91f7c8b3-0a5c-4543-bffe-335393386fae" providerId="ADAL" clId="{A17215B5-500F-460A-A3EA-EE0AB41FB332}" dt="2024-03-22T14:35:20.501" v="323" actId="1076"/>
        <pc:sldMkLst>
          <pc:docMk/>
          <pc:sldMk cId="1243045927" sldId="352"/>
        </pc:sldMkLst>
        <pc:spChg chg="mod">
          <ac:chgData name="Blanka Mršić Valinčić" userId="91f7c8b3-0a5c-4543-bffe-335393386fae" providerId="ADAL" clId="{A17215B5-500F-460A-A3EA-EE0AB41FB332}" dt="2024-03-22T14:32:14.600" v="299" actId="20577"/>
          <ac:spMkLst>
            <pc:docMk/>
            <pc:sldMk cId="1243045927" sldId="352"/>
            <ac:spMk id="5" creationId="{3C5D25F2-3613-5946-AF9F-ADA0CB7AF546}"/>
          </ac:spMkLst>
        </pc:spChg>
        <pc:spChg chg="del">
          <ac:chgData name="Blanka Mršić Valinčić" userId="91f7c8b3-0a5c-4543-bffe-335393386fae" providerId="ADAL" clId="{A17215B5-500F-460A-A3EA-EE0AB41FB332}" dt="2024-03-22T14:34:03.552" v="310" actId="478"/>
          <ac:spMkLst>
            <pc:docMk/>
            <pc:sldMk cId="1243045927" sldId="352"/>
            <ac:spMk id="10" creationId="{B953605E-81D8-EB4B-A1D1-B956C93DBD14}"/>
          </ac:spMkLst>
        </pc:spChg>
        <pc:spChg chg="del">
          <ac:chgData name="Blanka Mršić Valinčić" userId="91f7c8b3-0a5c-4543-bffe-335393386fae" providerId="ADAL" clId="{A17215B5-500F-460A-A3EA-EE0AB41FB332}" dt="2024-03-22T14:34:02.530" v="309" actId="478"/>
          <ac:spMkLst>
            <pc:docMk/>
            <pc:sldMk cId="1243045927" sldId="352"/>
            <ac:spMk id="11" creationId="{BBDC884C-D22C-394F-95BC-D14DDB0B3641}"/>
          </ac:spMkLst>
        </pc:spChg>
        <pc:spChg chg="del">
          <ac:chgData name="Blanka Mršić Valinčić" userId="91f7c8b3-0a5c-4543-bffe-335393386fae" providerId="ADAL" clId="{A17215B5-500F-460A-A3EA-EE0AB41FB332}" dt="2024-03-22T14:34:04.665" v="311" actId="478"/>
          <ac:spMkLst>
            <pc:docMk/>
            <pc:sldMk cId="1243045927" sldId="352"/>
            <ac:spMk id="12" creationId="{BAF31D8D-90EF-EC42-9CEB-8188DA787542}"/>
          </ac:spMkLst>
        </pc:spChg>
        <pc:spChg chg="del">
          <ac:chgData name="Blanka Mršić Valinčić" userId="91f7c8b3-0a5c-4543-bffe-335393386fae" providerId="ADAL" clId="{A17215B5-500F-460A-A3EA-EE0AB41FB332}" dt="2024-03-22T14:34:01.616" v="308" actId="478"/>
          <ac:spMkLst>
            <pc:docMk/>
            <pc:sldMk cId="1243045927" sldId="352"/>
            <ac:spMk id="13" creationId="{88CAE56B-5004-A84A-B59C-5A067D5ACEEB}"/>
          </ac:spMkLst>
        </pc:spChg>
        <pc:spChg chg="mod">
          <ac:chgData name="Blanka Mršić Valinčić" userId="91f7c8b3-0a5c-4543-bffe-335393386fae" providerId="ADAL" clId="{A17215B5-500F-460A-A3EA-EE0AB41FB332}" dt="2024-03-22T14:34:41.449" v="318" actId="27636"/>
          <ac:spMkLst>
            <pc:docMk/>
            <pc:sldMk cId="1243045927" sldId="352"/>
            <ac:spMk id="15" creationId="{B448F371-4E7B-5249-BF48-52BEA4903708}"/>
          </ac:spMkLst>
        </pc:spChg>
        <pc:spChg chg="mod">
          <ac:chgData name="Blanka Mršić Valinčić" userId="91f7c8b3-0a5c-4543-bffe-335393386fae" providerId="ADAL" clId="{A17215B5-500F-460A-A3EA-EE0AB41FB332}" dt="2024-03-22T14:34:11.690" v="313" actId="1076"/>
          <ac:spMkLst>
            <pc:docMk/>
            <pc:sldMk cId="1243045927" sldId="352"/>
            <ac:spMk id="21" creationId="{F118CD03-78D6-FB4A-97D9-C6586C3854D0}"/>
          </ac:spMkLst>
        </pc:spChg>
        <pc:spChg chg="mod">
          <ac:chgData name="Blanka Mršić Valinčić" userId="91f7c8b3-0a5c-4543-bffe-335393386fae" providerId="ADAL" clId="{A17215B5-500F-460A-A3EA-EE0AB41FB332}" dt="2024-03-22T14:34:16.307" v="314" actId="1076"/>
          <ac:spMkLst>
            <pc:docMk/>
            <pc:sldMk cId="1243045927" sldId="352"/>
            <ac:spMk id="22" creationId="{5FB9DAE0-9519-3246-9053-46EFA82C8150}"/>
          </ac:spMkLst>
        </pc:spChg>
        <pc:spChg chg="mod">
          <ac:chgData name="Blanka Mršić Valinčić" userId="91f7c8b3-0a5c-4543-bffe-335393386fae" providerId="ADAL" clId="{A17215B5-500F-460A-A3EA-EE0AB41FB332}" dt="2024-03-22T14:35:10.714" v="321" actId="1076"/>
          <ac:spMkLst>
            <pc:docMk/>
            <pc:sldMk cId="1243045927" sldId="352"/>
            <ac:spMk id="23" creationId="{E5880089-B7C7-384B-AF84-EA0A7045BBEB}"/>
          </ac:spMkLst>
        </pc:spChg>
        <pc:spChg chg="mod">
          <ac:chgData name="Blanka Mršić Valinčić" userId="91f7c8b3-0a5c-4543-bffe-335393386fae" providerId="ADAL" clId="{A17215B5-500F-460A-A3EA-EE0AB41FB332}" dt="2024-03-22T14:35:07.883" v="320" actId="1076"/>
          <ac:spMkLst>
            <pc:docMk/>
            <pc:sldMk cId="1243045927" sldId="352"/>
            <ac:spMk id="24" creationId="{EFADA482-AC89-8748-959E-19B7CF0AA80C}"/>
          </ac:spMkLst>
        </pc:spChg>
        <pc:spChg chg="mod">
          <ac:chgData name="Blanka Mršić Valinčić" userId="91f7c8b3-0a5c-4543-bffe-335393386fae" providerId="ADAL" clId="{A17215B5-500F-460A-A3EA-EE0AB41FB332}" dt="2024-03-22T14:34:19.814" v="315" actId="1076"/>
          <ac:spMkLst>
            <pc:docMk/>
            <pc:sldMk cId="1243045927" sldId="352"/>
            <ac:spMk id="26" creationId="{525D54DE-D8F5-7045-9E39-857B6D87495C}"/>
          </ac:spMkLst>
        </pc:spChg>
        <pc:spChg chg="mod">
          <ac:chgData name="Blanka Mršić Valinčić" userId="91f7c8b3-0a5c-4543-bffe-335393386fae" providerId="ADAL" clId="{A17215B5-500F-460A-A3EA-EE0AB41FB332}" dt="2024-03-22T14:34:23.281" v="316" actId="1076"/>
          <ac:spMkLst>
            <pc:docMk/>
            <pc:sldMk cId="1243045927" sldId="352"/>
            <ac:spMk id="27" creationId="{3A557D57-2491-094C-9384-C302DE94A966}"/>
          </ac:spMkLst>
        </pc:spChg>
        <pc:spChg chg="mod">
          <ac:chgData name="Blanka Mršić Valinčić" userId="91f7c8b3-0a5c-4543-bffe-335393386fae" providerId="ADAL" clId="{A17215B5-500F-460A-A3EA-EE0AB41FB332}" dt="2024-03-22T14:35:20.501" v="323" actId="1076"/>
          <ac:spMkLst>
            <pc:docMk/>
            <pc:sldMk cId="1243045927" sldId="352"/>
            <ac:spMk id="28" creationId="{E8AD4CB7-7DCE-BC4A-8DCC-B4EE699D155C}"/>
          </ac:spMkLst>
        </pc:spChg>
        <pc:spChg chg="mod">
          <ac:chgData name="Blanka Mršić Valinčić" userId="91f7c8b3-0a5c-4543-bffe-335393386fae" providerId="ADAL" clId="{A17215B5-500F-460A-A3EA-EE0AB41FB332}" dt="2024-03-22T14:35:17.554" v="322" actId="1076"/>
          <ac:spMkLst>
            <pc:docMk/>
            <pc:sldMk cId="1243045927" sldId="352"/>
            <ac:spMk id="29" creationId="{982804EE-DB58-5F49-98B8-36EB145063CD}"/>
          </ac:spMkLst>
        </pc:spChg>
        <pc:picChg chg="del">
          <ac:chgData name="Blanka Mršić Valinčić" userId="91f7c8b3-0a5c-4543-bffe-335393386fae" providerId="ADAL" clId="{A17215B5-500F-460A-A3EA-EE0AB41FB332}" dt="2024-03-22T14:31:16.821" v="237" actId="478"/>
          <ac:picMkLst>
            <pc:docMk/>
            <pc:sldMk cId="1243045927" sldId="352"/>
            <ac:picMk id="2" creationId="{97088ED6-14F9-B674-121E-6D74EBDEA7C6}"/>
          </ac:picMkLst>
        </pc:picChg>
        <pc:picChg chg="del">
          <ac:chgData name="Blanka Mršić Valinčić" userId="91f7c8b3-0a5c-4543-bffe-335393386fae" providerId="ADAL" clId="{A17215B5-500F-460A-A3EA-EE0AB41FB332}" dt="2024-03-22T14:31:14.515" v="236" actId="478"/>
          <ac:picMkLst>
            <pc:docMk/>
            <pc:sldMk cId="1243045927" sldId="352"/>
            <ac:picMk id="3" creationId="{319929EA-D9A8-119B-4CF5-003504BF4BD9}"/>
          </ac:picMkLst>
        </pc:picChg>
        <pc:picChg chg="add mod">
          <ac:chgData name="Blanka Mršić Valinčić" userId="91f7c8b3-0a5c-4543-bffe-335393386fae" providerId="ADAL" clId="{A17215B5-500F-460A-A3EA-EE0AB41FB332}" dt="2024-03-22T14:32:29.458" v="302" actId="14100"/>
          <ac:picMkLst>
            <pc:docMk/>
            <pc:sldMk cId="1243045927" sldId="352"/>
            <ac:picMk id="4" creationId="{8EF67178-3DCB-ED84-B0A6-E208FEA1966A}"/>
          </ac:picMkLst>
        </pc:picChg>
      </pc:sldChg>
      <pc:sldChg chg="addSp delSp modSp add mod">
        <pc:chgData name="Blanka Mršić Valinčić" userId="91f7c8b3-0a5c-4543-bffe-335393386fae" providerId="ADAL" clId="{A17215B5-500F-460A-A3EA-EE0AB41FB332}" dt="2024-03-22T14:32:59.666" v="305" actId="478"/>
        <pc:sldMkLst>
          <pc:docMk/>
          <pc:sldMk cId="396104917" sldId="355"/>
        </pc:sldMkLst>
        <pc:spChg chg="mod">
          <ac:chgData name="Blanka Mršić Valinčić" userId="91f7c8b3-0a5c-4543-bffe-335393386fae" providerId="ADAL" clId="{A17215B5-500F-460A-A3EA-EE0AB41FB332}" dt="2024-03-22T14:31:38.870" v="260" actId="20577"/>
          <ac:spMkLst>
            <pc:docMk/>
            <pc:sldMk cId="396104917" sldId="355"/>
            <ac:spMk id="5" creationId="{3C5D25F2-3613-5946-AF9F-ADA0CB7AF546}"/>
          </ac:spMkLst>
        </pc:spChg>
        <pc:picChg chg="del">
          <ac:chgData name="Blanka Mršić Valinčić" userId="91f7c8b3-0a5c-4543-bffe-335393386fae" providerId="ADAL" clId="{A17215B5-500F-460A-A3EA-EE0AB41FB332}" dt="2024-03-22T14:32:59.666" v="305" actId="478"/>
          <ac:picMkLst>
            <pc:docMk/>
            <pc:sldMk cId="396104917" sldId="355"/>
            <ac:picMk id="2" creationId="{CD8DB263-F16B-E3C9-6D0D-DA2AF1B049CD}"/>
          </ac:picMkLst>
        </pc:picChg>
        <pc:picChg chg="del">
          <ac:chgData name="Blanka Mršić Valinčić" userId="91f7c8b3-0a5c-4543-bffe-335393386fae" providerId="ADAL" clId="{A17215B5-500F-460A-A3EA-EE0AB41FB332}" dt="2024-03-22T14:32:57.044" v="304" actId="478"/>
          <ac:picMkLst>
            <pc:docMk/>
            <pc:sldMk cId="396104917" sldId="355"/>
            <ac:picMk id="3" creationId="{2C9C1974-65A0-0550-9563-0496E5D87AFF}"/>
          </ac:picMkLst>
        </pc:picChg>
        <pc:picChg chg="add mod">
          <ac:chgData name="Blanka Mršić Valinčić" userId="91f7c8b3-0a5c-4543-bffe-335393386fae" providerId="ADAL" clId="{A17215B5-500F-460A-A3EA-EE0AB41FB332}" dt="2024-03-22T14:31:34.679" v="240" actId="1076"/>
          <ac:picMkLst>
            <pc:docMk/>
            <pc:sldMk cId="396104917" sldId="355"/>
            <ac:picMk id="4" creationId="{4CB9DE1D-2C3E-36F1-05EA-34674FA59B70}"/>
          </ac:picMkLst>
        </pc:picChg>
      </pc:sldChg>
      <pc:sldChg chg="add del">
        <pc:chgData name="Blanka Mršić Valinčić" userId="91f7c8b3-0a5c-4543-bffe-335393386fae" providerId="ADAL" clId="{A17215B5-500F-460A-A3EA-EE0AB41FB332}" dt="2024-03-22T14:28:58.206" v="217" actId="2696"/>
        <pc:sldMkLst>
          <pc:docMk/>
          <pc:sldMk cId="3988201636" sldId="4426"/>
        </pc:sldMkLst>
      </pc:sldChg>
      <pc:sldChg chg="modSp add mod">
        <pc:chgData name="Blanka Mršić Valinčić" userId="91f7c8b3-0a5c-4543-bffe-335393386fae" providerId="ADAL" clId="{A17215B5-500F-460A-A3EA-EE0AB41FB332}" dt="2024-03-22T14:33:21.872" v="306" actId="14100"/>
        <pc:sldMkLst>
          <pc:docMk/>
          <pc:sldMk cId="2067458891" sldId="4427"/>
        </pc:sldMkLst>
        <pc:spChg chg="mod">
          <ac:chgData name="Blanka Mršić Valinčić" userId="91f7c8b3-0a5c-4543-bffe-335393386fae" providerId="ADAL" clId="{A17215B5-500F-460A-A3EA-EE0AB41FB332}" dt="2024-03-22T14:33:21.872" v="306" actId="14100"/>
          <ac:spMkLst>
            <pc:docMk/>
            <pc:sldMk cId="2067458891" sldId="4427"/>
            <ac:spMk id="3" creationId="{359957DF-D8A2-60D7-826D-AFADC041F9B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125D4F-0760-42E4-97E4-2823FECCD6AF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90E2C-5232-4644-A50F-1258F8B4ABE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253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90E2C-5232-4644-A50F-1258F8B4ABEF}" type="slidenum">
              <a:rPr lang="hr-HR" smtClean="0"/>
              <a:t>4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05114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90E2C-5232-4644-A50F-1258F8B4ABEF}" type="slidenum">
              <a:rPr lang="hr-HR" smtClean="0"/>
              <a:t>20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569241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90E2C-5232-4644-A50F-1258F8B4ABEF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43289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90E2C-5232-4644-A50F-1258F8B4ABEF}" type="slidenum">
              <a:rPr lang="hr-HR" smtClean="0"/>
              <a:t>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56826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90E2C-5232-4644-A50F-1258F8B4ABEF}" type="slidenum">
              <a:rPr lang="hr-HR" smtClean="0"/>
              <a:t>8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347057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90E2C-5232-4644-A50F-1258F8B4ABEF}" type="slidenum">
              <a:rPr lang="hr-HR" smtClean="0"/>
              <a:t>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096712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90E2C-5232-4644-A50F-1258F8B4ABEF}" type="slidenum">
              <a:rPr lang="hr-HR" smtClean="0"/>
              <a:t>10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53511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90E2C-5232-4644-A50F-1258F8B4ABEF}" type="slidenum">
              <a:rPr lang="hr-HR" smtClean="0"/>
              <a:t>11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23709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90E2C-5232-4644-A50F-1258F8B4ABEF}" type="slidenum">
              <a:rPr lang="hr-HR" smtClean="0"/>
              <a:t>12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32524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A90E2C-5232-4644-A50F-1258F8B4ABEF}" type="slidenum">
              <a:rPr lang="hr-HR" smtClean="0"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6337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831AA-02D3-8527-13F4-895356D8FA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05D3DB-EAA8-ED8F-72BC-CCB8220007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4B9AFD-E7E9-02DE-EFA5-5BC3FD834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062-77B8-4BFC-B031-885C21C297F6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86462-A34D-3C7B-A370-D19138A83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4CA9A-DF0B-AA35-6226-EC673208C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0BDA-30D8-49DC-822A-AF9D18D0BB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292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AD6CE-C7C9-FA57-764A-28CC87C64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BB5532-2746-20A9-5687-E922A121FB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D7E190-DB57-1A80-B810-F4A52B62F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062-77B8-4BFC-B031-885C21C297F6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5B358-6467-AA86-3F5F-3ADEE0808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9A2173-45E3-CC12-ED90-C7A091310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0BDA-30D8-49DC-822A-AF9D18D0BB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2033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954861-0373-BCDE-83A3-5EAD3DB8B3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E49053-2576-90D4-62AB-E71040F437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3B65F-61D3-C16A-AE55-85A9DBFD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062-77B8-4BFC-B031-885C21C297F6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5A475-B442-B29B-0F57-6508FCE16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4F3B3E-DB70-4A6C-9A7C-3B9FEC910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0BDA-30D8-49DC-822A-AF9D18D0BB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80954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794FC-F230-CE86-9E58-D2E05880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4BA6E-A016-5E64-A041-9F51E5515C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6EB9A-496D-2F1E-DC8E-611E7BDE9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062-77B8-4BFC-B031-885C21C297F6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E1B44-A304-300A-40BF-BD91808EE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41CE9E-87D2-60B8-D5D1-C70F8F10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0BDA-30D8-49DC-822A-AF9D18D0BB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4727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8801C-7676-3794-3571-BEE4D177A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D9E4F9-EA1C-9E98-B904-8C92B9F47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7FAA87-1266-3F66-49AF-3731DECC7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062-77B8-4BFC-B031-885C21C297F6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F1F9-E380-CBAE-5BFA-6CB181879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5A2F8-9264-5EBE-FB1B-CBE62D774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0BDA-30D8-49DC-822A-AF9D18D0BB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63274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C8F3B-5BE6-D9CA-FD46-E51D88F5C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21F13-BC1D-AEB1-7CB5-D2BCB91766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B4A908-8774-1BFF-974D-CB54A1A727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4C5D8-916E-39DD-9A35-4257BBBF1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062-77B8-4BFC-B031-885C21C297F6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019F3-7317-0839-FE47-E27C6DF32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7D55E-B93A-95C3-C20D-2E106238D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0BDA-30D8-49DC-822A-AF9D18D0BB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39827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B6839-550E-09BC-13E6-84E53B9C6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8EA33-9923-8AD9-2900-1E8F2DF616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9EC067-F094-8C71-AB0D-5EB93D2714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22C67B-1F7C-E269-603B-537789B224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18348E-54D9-C22B-CEE5-D2420BF010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B367F2-13FE-8123-4548-4A6753CB2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062-77B8-4BFC-B031-885C21C297F6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5EBED5-5BC9-02E2-8862-196D846DC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F237B5-5282-95EC-9C5D-C3C100FD8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0BDA-30D8-49DC-822A-AF9D18D0BB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929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81BA6-2A8B-46BF-DC64-8CE28F6F5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63ED48-68D6-1395-A4C8-CDEF5B38E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062-77B8-4BFC-B031-885C21C297F6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5D3747-29F7-48BF-3129-C81093B5C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9A1DFF-5CCC-88AC-872E-422EE962D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0BDA-30D8-49DC-822A-AF9D18D0BB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653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CF9159E-8D5E-C64F-22D7-EDB607082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062-77B8-4BFC-B031-885C21C297F6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D2CF71D-89FA-573E-4549-14E5BAA1F3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55E83-65F9-957F-8D82-B1EAD6CAF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0BDA-30D8-49DC-822A-AF9D18D0BB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9466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792CC-44B1-3A4E-781B-9B370AF680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4EFE9-A8D9-D91B-6DB2-38C8CBD38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A9182B-B80E-C7E0-482A-9BC84E66F6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09C5F-94C3-68FD-1A8B-FA4E9E374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062-77B8-4BFC-B031-885C21C297F6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0ED92A-7920-2560-C1B4-482E23B74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FB1DD0-E5AD-D467-3E03-275A174C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0BDA-30D8-49DC-822A-AF9D18D0BB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3809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1C3E9-0563-1CFD-6E7C-2373E3C60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56727A-6BDA-5893-555E-D6ECA35D0C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18722D-3111-887B-00BB-6CDD63ACEA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6073D7-D8C1-02C6-347C-4998AE74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25062-77B8-4BFC-B031-885C21C297F6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97EC1-E578-5B73-AE02-EA8EE8D59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01BE1F-3D9D-45A7-0F69-267D8F9A8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70BDA-30D8-49DC-822A-AF9D18D0BB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6310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E06E91-420B-C30C-6A22-19CFEB838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843616-AFD2-4CCE-CF4D-7EA23C770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D32961-2104-1A3A-2371-0FBE8F9564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25062-77B8-4BFC-B031-885C21C297F6}" type="datetimeFigureOut">
              <a:rPr lang="hr-HR" smtClean="0"/>
              <a:t>22.3.2024.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77BF0D-FE62-8177-8FB3-038CDB38A6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F4FD1-0928-EA5E-BDE8-273CE8778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70BDA-30D8-49DC-822A-AF9D18D0BB5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52925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udruge@mrosp.hr" TargetMode="External"/><Relationship Id="rId2" Type="http://schemas.openxmlformats.org/officeDocument/2006/relationships/hyperlink" Target="https://mrosp.gov.hr/pristup-informacijama-16/natjecaji-pozivi-i-zaposljavanje/udruge-u-sustavu-socijalne-skrbi-natjecaji-pozivi-i-obrasci/natjecaji-pozivi-i-odluke/12118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esf.hr/esfplus/indikativni-godisnji-plan-objave-poziva/" TargetMode="External"/><Relationship Id="rId2" Type="http://schemas.openxmlformats.org/officeDocument/2006/relationships/hyperlink" Target="https://esf.hr/esfpl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hyperlink" Target="https://mrosp.gov.hr/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2C473D13-2A52-72BB-D548-A75326AFF8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2BC18992-133A-4E54-8D1E-AC6E4DCD7021}"/>
              </a:ext>
            </a:extLst>
          </p:cNvPr>
          <p:cNvSpPr txBox="1">
            <a:spLocks/>
          </p:cNvSpPr>
          <p:nvPr/>
        </p:nvSpPr>
        <p:spPr>
          <a:xfrm>
            <a:off x="1032840" y="1818078"/>
            <a:ext cx="10126319" cy="22490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hr-HR" sz="3200" b="1" dirty="0">
              <a:solidFill>
                <a:srgbClr val="13137A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pl-PL" sz="3200" b="1" dirty="0">
                <a:solidFill>
                  <a:srgbClr val="17179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 dani 2024.</a:t>
            </a:r>
            <a:br>
              <a:rPr lang="pl-PL" sz="3200" b="1" dirty="0">
                <a:solidFill>
                  <a:srgbClr val="17179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3200" b="1" dirty="0">
                <a:solidFill>
                  <a:srgbClr val="17179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Ureda za udruge Vlade Republike Hrvatske</a:t>
            </a:r>
            <a:endParaRPr lang="hr-HR" sz="3200" b="1" dirty="0">
              <a:solidFill>
                <a:srgbClr val="17179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hr-HR" sz="3200" b="1" dirty="0">
              <a:solidFill>
                <a:srgbClr val="1313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hr-HR" sz="3200" b="1" dirty="0">
              <a:solidFill>
                <a:srgbClr val="13137A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hr-HR" sz="3200" b="1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Predstavljanje natječaja za dodjelu financijskih sredstava za provedbu programa i projekata organizacija civilnoga društva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A254D017-FBF1-80FA-2485-71DC4E83D42E}"/>
              </a:ext>
            </a:extLst>
          </p:cNvPr>
          <p:cNvSpPr txBox="1">
            <a:spLocks/>
          </p:cNvSpPr>
          <p:nvPr/>
        </p:nvSpPr>
        <p:spPr>
          <a:xfrm>
            <a:off x="1524000" y="3898435"/>
            <a:ext cx="9144000" cy="6651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hr-HR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B42AED-E82E-1E99-8959-1FAB14A99495}"/>
              </a:ext>
            </a:extLst>
          </p:cNvPr>
          <p:cNvSpPr txBox="1"/>
          <p:nvPr/>
        </p:nvSpPr>
        <p:spPr>
          <a:xfrm>
            <a:off x="3939310" y="6391718"/>
            <a:ext cx="4313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dirty="0">
                <a:solidFill>
                  <a:srgbClr val="13137A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Zagreb, 25. ožujka 2024.</a:t>
            </a:r>
          </a:p>
        </p:txBody>
      </p:sp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A4062945-564F-121D-91B0-3F375F59A342}"/>
              </a:ext>
            </a:extLst>
          </p:cNvPr>
          <p:cNvCxnSpPr/>
          <p:nvPr/>
        </p:nvCxnSpPr>
        <p:spPr>
          <a:xfrm flipH="1">
            <a:off x="10932107" y="6622550"/>
            <a:ext cx="1187624" cy="0"/>
          </a:xfrm>
          <a:prstGeom prst="line">
            <a:avLst/>
          </a:prstGeom>
          <a:ln>
            <a:solidFill>
              <a:srgbClr val="13137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7">
            <a:extLst>
              <a:ext uri="{FF2B5EF4-FFF2-40B4-BE49-F238E27FC236}">
                <a16:creationId xmlns:a16="http://schemas.microsoft.com/office/drawing/2014/main" id="{2A7F7156-E7CE-64EB-35D1-8413D4C33F8A}"/>
              </a:ext>
            </a:extLst>
          </p:cNvPr>
          <p:cNvCxnSpPr/>
          <p:nvPr/>
        </p:nvCxnSpPr>
        <p:spPr>
          <a:xfrm flipV="1">
            <a:off x="11763111" y="6093296"/>
            <a:ext cx="0" cy="764704"/>
          </a:xfrm>
          <a:prstGeom prst="line">
            <a:avLst/>
          </a:prstGeom>
          <a:ln>
            <a:solidFill>
              <a:srgbClr val="13137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kstniOkvir 12">
            <a:extLst>
              <a:ext uri="{FF2B5EF4-FFF2-40B4-BE49-F238E27FC236}">
                <a16:creationId xmlns:a16="http://schemas.microsoft.com/office/drawing/2014/main" id="{4E32AF3C-BED3-CAA8-5F70-518AC7A9359D}"/>
              </a:ext>
            </a:extLst>
          </p:cNvPr>
          <p:cNvSpPr txBox="1"/>
          <p:nvPr/>
        </p:nvSpPr>
        <p:spPr>
          <a:xfrm>
            <a:off x="10908938" y="6391718"/>
            <a:ext cx="14036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>
                <a:ln w="0"/>
                <a:solidFill>
                  <a:srgbClr val="C0000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mrosp.gov.hr</a:t>
            </a:r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6239777F-BB02-937C-7211-7B8F68AC027E}"/>
              </a:ext>
            </a:extLst>
          </p:cNvPr>
          <p:cNvSpPr txBox="1">
            <a:spLocks/>
          </p:cNvSpPr>
          <p:nvPr/>
        </p:nvSpPr>
        <p:spPr>
          <a:xfrm>
            <a:off x="1032839" y="4862019"/>
            <a:ext cx="10944300" cy="123127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endParaRPr lang="pl-PL" sz="3600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r">
              <a:buNone/>
            </a:pPr>
            <a:r>
              <a:rPr kumimoji="0" lang="en-US" sz="1500" b="1" u="none" strike="noStrike" kern="1200" cap="none" spc="0" normalizeH="0" baseline="0" noProof="0" dirty="0">
                <a:ln>
                  <a:noFill/>
                </a:ln>
                <a:solidFill>
                  <a:srgbClr val="171796"/>
                </a:solidFill>
                <a:effectLst/>
                <a:uLnTx/>
                <a:uFillTx/>
                <a:latin typeface="Tahoma "/>
              </a:rPr>
              <a:t>Miroslav Smetiško</a:t>
            </a:r>
            <a:r>
              <a:rPr kumimoji="0" lang="en-US" sz="1500" b="0" u="none" strike="noStrike" kern="1200" cap="none" spc="0" normalizeH="0" baseline="0" noProof="0" dirty="0">
                <a:ln>
                  <a:noFill/>
                </a:ln>
                <a:solidFill>
                  <a:srgbClr val="171796"/>
                </a:solidFill>
                <a:effectLst/>
                <a:uLnTx/>
                <a:uFillTx/>
                <a:latin typeface="Tahoma "/>
              </a:rPr>
              <a:t>, </a:t>
            </a:r>
            <a:r>
              <a:rPr kumimoji="0" lang="hr-HR" sz="1500" b="0" u="none" strike="noStrike" kern="1200" cap="none" spc="0" normalizeH="0" baseline="0" noProof="0" dirty="0">
                <a:ln>
                  <a:noFill/>
                </a:ln>
                <a:solidFill>
                  <a:srgbClr val="171796"/>
                </a:solidFill>
                <a:effectLst/>
                <a:uLnTx/>
                <a:uFillTx/>
                <a:latin typeface="Tahoma "/>
              </a:rPr>
              <a:t>načelnik Sektora za nacionalne programe i projekte udruga</a:t>
            </a:r>
            <a:endParaRPr kumimoji="0" lang="pl-PL" sz="1500" b="0" u="none" strike="noStrike" kern="1200" cap="none" spc="0" normalizeH="0" baseline="0" noProof="0" dirty="0">
              <a:ln>
                <a:noFill/>
              </a:ln>
              <a:solidFill>
                <a:srgbClr val="171796"/>
              </a:solidFill>
              <a:effectLst/>
              <a:uLnTx/>
              <a:uFillTx/>
              <a:latin typeface="Tahoma 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r">
              <a:buNone/>
            </a:pPr>
            <a:r>
              <a:rPr lang="pl-PL" sz="1500" b="1" dirty="0">
                <a:solidFill>
                  <a:srgbClr val="171796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Blanka Mršić Valinčić</a:t>
            </a:r>
            <a:r>
              <a:rPr lang="pl-PL" sz="1500" dirty="0">
                <a:solidFill>
                  <a:srgbClr val="171796"/>
                </a:solidFill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, voditeljica Službe za pripremu poziva iz područja socijalne uključenosti i FEAD </a:t>
            </a:r>
            <a:endParaRPr lang="hr-HR" sz="1500" dirty="0">
              <a:solidFill>
                <a:srgbClr val="171796"/>
              </a:solidFill>
              <a:latin typeface="Tahoma 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50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258081"/>
            <a:ext cx="11001375" cy="5352269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hr-HR" b="1" dirty="0">
              <a:solidFill>
                <a:srgbClr val="13137A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hr-HR" sz="3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4. Poziv za prijavu dvogodišnjih programa usmjerenih unaprjeđenju kvalitete života i zaštiti prava starijih osoba za 2025. i 2026. godinu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hr-HR" sz="3500" b="1" dirty="0">
              <a:solidFill>
                <a:srgbClr val="13137A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000" b="1" dirty="0"/>
              <a:t>Opći cilj </a:t>
            </a:r>
            <a:r>
              <a:rPr lang="hr-HR" sz="2000" dirty="0"/>
              <a:t>je</a:t>
            </a:r>
            <a:r>
              <a:rPr lang="hr-HR" sz="2000" b="1" dirty="0"/>
              <a:t> </a:t>
            </a:r>
            <a:r>
              <a:rPr lang="hr-HR" sz="2000" dirty="0"/>
              <a:t>podržati programe koji pridonose provedbi prethodno navedenih nacionalnih i strateških dokumenata s ciljem ublažavanja socijalne isključenosti i uključivanja starijih osoba u život zajednice.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000" b="1" dirty="0"/>
              <a:t>Posebni ciljevi Poziva: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000" dirty="0"/>
              <a:t>organiziranje dnevnih aktivnosti za starije osobe prilagođenih potrebama i interesima starijih osoba i to na izoliranim područjima (otoci) ili u jedinicama lokalne samouprave koje se prema indeksu razvijenosti nalaze u području ispodprosječno rangiranim jedinicama lokalne samouprave,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000" dirty="0"/>
              <a:t>informiranje i podizanje razine svijesti o pravima starijih osoba te prevencija zlouporabe ugovora o dosmrtnom/doživotnom uzdržavanju starijih osoba,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000" dirty="0"/>
              <a:t>osiguravanje usluge prijevoza za starije osobe na cijelom području Republike Hrvatske radi poboljšavanja kvalitete njihova života i što dužeg ostanka u vlastitom domu.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hr-HR" sz="2000" b="1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000" b="1" dirty="0"/>
              <a:t>U provedbi je druga godina programa (do 31. prosinca 2024.) po navedenom Pozivu, a raspisivanje za novo dvogodišnje razdoblje planirano je za listopad 2024. godine.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000" dirty="0"/>
              <a:t>Ukupan iznos sredstava koji će se dodijeliti putem natječaja: </a:t>
            </a:r>
            <a:r>
              <a:rPr lang="hr-HR" sz="2000" b="1" dirty="0"/>
              <a:t>1.000.000,00 €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hr-HR" sz="2000" b="1" dirty="0"/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515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5" y="1439057"/>
            <a:ext cx="11001375" cy="5152244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hr-HR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5. Poziv za prijavu jednogodišnjih projekata udruga u području prevencije i smanjenja rizika kod djece koja eksperimentiraju sa sredstvima ovisnosti te resocijalizacije djece s problemima ovisnosti za dodjelu financijskih sredstava iz dijela prihoda od igara na sreću u Republici Hrvatskoj za 2024. godinu </a:t>
            </a:r>
          </a:p>
          <a:p>
            <a:pPr marL="0" indent="0" algn="ctr">
              <a:spcBef>
                <a:spcPct val="0"/>
              </a:spcBef>
              <a:buNone/>
            </a:pPr>
            <a:endParaRPr lang="hr-HR" sz="3500" b="1" dirty="0">
              <a:solidFill>
                <a:srgbClr val="13137A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000" b="1" dirty="0"/>
              <a:t>U provedbi su jednogodišnji projekti (do 30. ožujka 2024.) financirani kroz dva prioritetna područja: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000" b="1" dirty="0"/>
              <a:t>	</a:t>
            </a:r>
            <a:r>
              <a:rPr lang="hr-HR" sz="2000" dirty="0"/>
              <a:t>a) P1 Prevencija ovisnosti djece,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000" dirty="0"/>
              <a:t>	b) P2 Usluge i projekti usmjereni smanjenju rizika kod djece koja eksperimentiraju sa sredstvima 	ovisnosti te resocijalizacije djece s problemima ovisnosti.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endParaRPr lang="hr-HR" sz="2000" b="1" dirty="0"/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000" dirty="0"/>
              <a:t>U tijeku su konzultacije s nadležnim upravama unutar Ministarstva vezano uz raspisivanje novog Poziva za navedenu korisničku skupinu.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hr-HR" sz="2000" b="1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hr-HR" sz="2000" b="1" dirty="0"/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956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081"/>
            <a:ext cx="10515600" cy="5352269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hr-HR" sz="3000" b="1" kern="1200" dirty="0">
              <a:solidFill>
                <a:srgbClr val="171796"/>
              </a:solidFill>
              <a:effectLst/>
              <a:ea typeface="+mn-ea"/>
              <a:cs typeface="+mn-cs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hr-HR" sz="3000" b="1" kern="1200" dirty="0">
                <a:solidFill>
                  <a:srgbClr val="171796"/>
                </a:solidFill>
                <a:effectLst/>
                <a:ea typeface="+mn-ea"/>
                <a:cs typeface="+mn-cs"/>
              </a:rPr>
              <a:t>Nastavak financiranja </a:t>
            </a:r>
            <a:r>
              <a:rPr lang="hr-HR" sz="3000" b="1" dirty="0">
                <a:solidFill>
                  <a:srgbClr val="171796"/>
                </a:solidFill>
              </a:rPr>
              <a:t>dvogodišnjih i trogodišnjih programa u 2024./2025. godini</a:t>
            </a:r>
            <a:br>
              <a:rPr lang="hr-HR" sz="3600" dirty="0">
                <a:solidFill>
                  <a:srgbClr val="171796"/>
                </a:solidFill>
              </a:rPr>
            </a:br>
            <a:endParaRPr lang="hr-HR" sz="3500" b="1" dirty="0">
              <a:solidFill>
                <a:srgbClr val="13137A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000" dirty="0"/>
              <a:t>U svibnju 2024. godine slijedi ugovaranje druge godine </a:t>
            </a:r>
            <a:r>
              <a:rPr lang="hr-HR" sz="2000" b="1" dirty="0"/>
              <a:t>trogodišnjih programa po Pozivu „Razvoj i širenje mreže socijalnih usluga za razdoblje 2023. do 2025.” </a:t>
            </a:r>
            <a:r>
              <a:rPr lang="hr-HR" sz="2000" dirty="0"/>
              <a:t>(prva godina provedbe traje do 31. svibnja 2024., a od 1. lipnja 2024. kreće druga godina provedbe).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hr-HR" sz="2000" dirty="0"/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000" dirty="0"/>
              <a:t>Od 1. ožujka 2024.g. je ugovorena prva godina </a:t>
            </a:r>
            <a:r>
              <a:rPr lang="hr-HR" sz="2000" b="1" dirty="0"/>
              <a:t>dvogodišnjih programa usmjerenih smanjenju i prevenciji socijalne isključenosti te socijalnom uključivanju i integraciji socijalno osjetljivih skupina za 2023. i 2024. godinu. Godišnji iznos financiranja po navedenom pozivu iznosi 343.500,00 €, </a:t>
            </a:r>
            <a:r>
              <a:rPr lang="hr-HR" sz="2000" dirty="0"/>
              <a:t>a nakon što završi prva godina provedbe, u veljači 2025. godine ugovarati će se nastavak financiranja za drugu godinu. </a:t>
            </a:r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0396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896"/>
            <a:ext cx="10515600" cy="472306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70000"/>
              </a:lnSpc>
              <a:spcBef>
                <a:spcPct val="0"/>
              </a:spcBef>
              <a:buNone/>
            </a:pPr>
            <a:endParaRPr lang="hr-HR" sz="3200" b="1" dirty="0">
              <a:solidFill>
                <a:srgbClr val="13137A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lnSpc>
                <a:spcPct val="70000"/>
              </a:lnSpc>
              <a:spcBef>
                <a:spcPct val="0"/>
              </a:spcBef>
              <a:buNone/>
            </a:pPr>
            <a:r>
              <a:rPr lang="hr-HR" sz="3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Informacije o pozivima financiranim iz </a:t>
            </a:r>
          </a:p>
          <a:p>
            <a:pPr marL="0" indent="0" algn="ctr">
              <a:lnSpc>
                <a:spcPct val="70000"/>
              </a:lnSpc>
              <a:spcBef>
                <a:spcPct val="0"/>
              </a:spcBef>
              <a:buNone/>
            </a:pPr>
            <a:r>
              <a:rPr lang="hr-HR" sz="3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nacionalnih izvora sredstava </a:t>
            </a:r>
          </a:p>
          <a:p>
            <a:endParaRPr lang="hr-HR" sz="2000" dirty="0"/>
          </a:p>
          <a:p>
            <a:pPr marL="0" indent="0">
              <a:buNone/>
            </a:pPr>
            <a:r>
              <a:rPr lang="hr-HR" sz="2000" dirty="0"/>
              <a:t>1.) Mrežne stanice Ministarstva rada, mirovinskoga sustava, obitelji i socijalne politike / </a:t>
            </a:r>
            <a:r>
              <a:rPr lang="pl-PL" sz="2000" dirty="0"/>
              <a:t>Udruge u sustavu socijalne skrbi - </a:t>
            </a:r>
            <a:r>
              <a:rPr lang="hr-HR" sz="2000" dirty="0"/>
              <a:t>Natječaji, Pozivi i Odluke </a:t>
            </a:r>
          </a:p>
          <a:p>
            <a:pPr marL="0" indent="0">
              <a:buNone/>
            </a:pPr>
            <a:r>
              <a:rPr lang="hr-HR" sz="2000" dirty="0">
                <a:hlinkClick r:id="rId2"/>
              </a:rPr>
              <a:t>https://mrosp.gov.hr/pristup-informacijama-16/natjecaji-pozivi-i-zaposljavanje/udruge-u-sustavu-socijalne-skrbi-natjecaji-pozivi-i-obrasci/natjecaji-pozivi-i-odluke/12118</a:t>
            </a:r>
            <a:r>
              <a:rPr lang="hr-HR" sz="2000" dirty="0"/>
              <a:t> </a:t>
            </a:r>
          </a:p>
          <a:p>
            <a:pPr marL="0" indent="0">
              <a:buNone/>
            </a:pPr>
            <a:r>
              <a:rPr lang="hr-HR" sz="2200" dirty="0"/>
              <a:t>2.) Kontakt e-mail za sve upite: </a:t>
            </a:r>
            <a:r>
              <a:rPr lang="hr-HR" sz="2200" dirty="0">
                <a:hlinkClick r:id="rId3"/>
              </a:rPr>
              <a:t>udruge@mrosp.hr</a:t>
            </a:r>
            <a:r>
              <a:rPr lang="hr-HR" sz="2200" dirty="0"/>
              <a:t> </a:t>
            </a:r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706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09075"/>
            <a:ext cx="10812119" cy="460386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hr-HR" dirty="0">
              <a:solidFill>
                <a:srgbClr val="171796"/>
              </a:solidFill>
            </a:endParaRPr>
          </a:p>
          <a:p>
            <a:pPr marL="0" indent="0" algn="just">
              <a:buNone/>
            </a:pPr>
            <a:endParaRPr lang="hr-HR" dirty="0">
              <a:solidFill>
                <a:srgbClr val="171796"/>
              </a:solidFill>
            </a:endParaRPr>
          </a:p>
          <a:p>
            <a:pPr marL="0" indent="0" algn="just">
              <a:buNone/>
            </a:pPr>
            <a:endParaRPr lang="hr-HR" dirty="0">
              <a:solidFill>
                <a:srgbClr val="171796"/>
              </a:solidFill>
            </a:endParaRPr>
          </a:p>
          <a:p>
            <a:pPr marL="0" indent="0" algn="ctr">
              <a:buNone/>
            </a:pPr>
            <a:r>
              <a:rPr lang="hr-HR" sz="3000" b="1" dirty="0">
                <a:solidFill>
                  <a:srgbClr val="171796"/>
                </a:solidFill>
              </a:rPr>
              <a:t>Predstavljanje natječaja sufinanciranih </a:t>
            </a:r>
          </a:p>
          <a:p>
            <a:pPr marL="0" indent="0" algn="ctr">
              <a:buNone/>
            </a:pPr>
            <a:r>
              <a:rPr lang="hr-HR" sz="3000" b="1" dirty="0">
                <a:solidFill>
                  <a:srgbClr val="171796"/>
                </a:solidFill>
              </a:rPr>
              <a:t>iz Europskog socijalnog fonda Plus (ESF+)</a:t>
            </a:r>
          </a:p>
          <a:p>
            <a:pPr marL="0" indent="0" algn="ctr">
              <a:buNone/>
            </a:pPr>
            <a:endParaRPr lang="hr-HR" b="1" dirty="0">
              <a:solidFill>
                <a:srgbClr val="171796"/>
              </a:solidFill>
            </a:endParaRPr>
          </a:p>
          <a:p>
            <a:pPr marL="0" indent="0" algn="ctr">
              <a:buNone/>
            </a:pPr>
            <a:endParaRPr lang="hr-HR" b="1" dirty="0">
              <a:solidFill>
                <a:srgbClr val="171796"/>
              </a:solidFill>
            </a:endParaRPr>
          </a:p>
          <a:p>
            <a:pPr marL="0" indent="0" algn="ctr">
              <a:buNone/>
            </a:pPr>
            <a:endParaRPr lang="hr-HR" b="1" dirty="0">
              <a:solidFill>
                <a:srgbClr val="171796"/>
              </a:solidFill>
            </a:endParaRPr>
          </a:p>
          <a:p>
            <a:pPr marL="0" indent="0" algn="ctr">
              <a:buNone/>
            </a:pPr>
            <a:endParaRPr lang="hr-HR" b="1" dirty="0">
              <a:solidFill>
                <a:srgbClr val="171796"/>
              </a:solidFill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>
                <a:solidFill>
                  <a:srgbClr val="171796"/>
                </a:solidFill>
              </a:rPr>
              <a:t> 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700" b="1" i="0" u="none" strike="noStrike" kern="1200" cap="none" spc="0" normalizeH="0" baseline="0" noProof="0">
                <a:ln>
                  <a:noFill/>
                </a:ln>
                <a:solidFill>
                  <a:srgbClr val="171796"/>
                </a:solidFill>
                <a:effectLst/>
                <a:uLnTx/>
                <a:uFillTx/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Blanka </a:t>
            </a:r>
            <a:r>
              <a:rPr kumimoji="0" lang="pl-PL" sz="1700" b="1" i="0" u="none" strike="noStrike" kern="1200" cap="none" spc="0" normalizeH="0" baseline="0" noProof="0" dirty="0">
                <a:ln>
                  <a:noFill/>
                </a:ln>
                <a:solidFill>
                  <a:srgbClr val="171796"/>
                </a:solidFill>
                <a:effectLst/>
                <a:uLnTx/>
                <a:uFillTx/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Mršić Valinčić</a:t>
            </a:r>
            <a:r>
              <a:rPr kumimoji="0" lang="pl-PL" sz="1700" b="0" i="0" u="none" strike="noStrike" kern="1200" cap="none" spc="0" normalizeH="0" baseline="0" noProof="0" dirty="0">
                <a:ln>
                  <a:noFill/>
                </a:ln>
                <a:solidFill>
                  <a:srgbClr val="171796"/>
                </a:solidFill>
                <a:effectLst/>
                <a:uLnTx/>
                <a:uFillTx/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700" b="0" i="0" u="none" strike="noStrike" kern="1200" cap="none" spc="0" normalizeH="0" baseline="0" noProof="0" dirty="0">
                <a:ln>
                  <a:noFill/>
                </a:ln>
                <a:solidFill>
                  <a:srgbClr val="171796"/>
                </a:solidFill>
                <a:effectLst/>
                <a:uLnTx/>
                <a:uFillTx/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voditeljica Službe za pripremu poziva iz područja socijalne uključenosti i FEAD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700" b="0" i="0" u="none" strike="noStrike" kern="1200" cap="none" spc="0" normalizeH="0" baseline="0" noProof="0" dirty="0">
                <a:ln>
                  <a:noFill/>
                </a:ln>
                <a:solidFill>
                  <a:srgbClr val="171796"/>
                </a:solidFill>
                <a:effectLst/>
                <a:uLnTx/>
                <a:uFillTx/>
                <a:latin typeface="Tahoma 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kumimoji="0" lang="hr-HR" sz="1700" b="0" i="0" u="none" strike="noStrike" kern="1200" cap="none" spc="0" normalizeH="0" baseline="0" noProof="0" dirty="0">
              <a:ln>
                <a:noFill/>
              </a:ln>
              <a:solidFill>
                <a:srgbClr val="171796"/>
              </a:solidFill>
              <a:effectLst/>
              <a:uLnTx/>
              <a:uFillTx/>
              <a:latin typeface="Tahoma 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B9D0C2CC-0143-AAF3-1725-31D2A37644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77" y="6280949"/>
            <a:ext cx="958873" cy="355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7424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71600"/>
            <a:ext cx="10812119" cy="5153891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hr-HR" sz="5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ESF+ Program Učinkoviti ljudski potencijali 2021.-2027. </a:t>
            </a:r>
            <a:br>
              <a:rPr lang="hr-HR" sz="5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55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 ULJP 2021.-2027.)</a:t>
            </a:r>
          </a:p>
          <a:p>
            <a:pPr marL="0" indent="0" algn="ctr">
              <a:buNone/>
            </a:pPr>
            <a:endParaRPr lang="hr-HR" sz="5100" dirty="0">
              <a:solidFill>
                <a:srgbClr val="171796"/>
              </a:solidFill>
            </a:endParaRPr>
          </a:p>
          <a:p>
            <a:pPr>
              <a:spcBef>
                <a:spcPts val="0"/>
              </a:spcBef>
              <a:buClr>
                <a:srgbClr val="A6CF38"/>
              </a:buClr>
              <a:buFontTx/>
              <a:buChar char="-"/>
            </a:pPr>
            <a:r>
              <a:rPr lang="pl-PL" sz="5100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EK odobrila je </a:t>
            </a:r>
            <a:r>
              <a:rPr lang="pl-PL" sz="5100" dirty="0">
                <a:solidFill>
                  <a:schemeClr val="accent1">
                    <a:lumMod val="75000"/>
                  </a:schemeClr>
                </a:solidFill>
                <a:cs typeface="Calibri" panose="020F0502020204030204" pitchFamily="34" charset="0"/>
              </a:rPr>
              <a:t>P ULJP</a:t>
            </a:r>
            <a:r>
              <a:rPr lang="pl-PL" sz="5100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 11. listopada 2022.</a:t>
            </a:r>
          </a:p>
          <a:p>
            <a:pPr>
              <a:spcBef>
                <a:spcPts val="0"/>
              </a:spcBef>
              <a:buClr>
                <a:srgbClr val="A6CF38"/>
              </a:buClr>
              <a:buFontTx/>
              <a:buChar char="-"/>
            </a:pPr>
            <a:endParaRPr lang="pl-PL" sz="4400" dirty="0">
              <a:solidFill>
                <a:schemeClr val="accent1">
                  <a:lumMod val="75000"/>
                </a:schemeClr>
              </a:solidFill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  <a:buClr>
                <a:srgbClr val="A6CF38"/>
              </a:buClr>
              <a:buFontTx/>
              <a:buChar char="-"/>
            </a:pPr>
            <a:r>
              <a:rPr lang="pl-PL" sz="4400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Osigurana sredstva za P ULJP 2021.-2027. iznose </a:t>
            </a:r>
            <a:r>
              <a:rPr lang="pt-BR" sz="4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1</a:t>
            </a:r>
            <a:r>
              <a:rPr lang="hr-HR" sz="4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,</a:t>
            </a:r>
            <a:r>
              <a:rPr lang="pt-BR" sz="4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93</a:t>
            </a:r>
            <a:r>
              <a:rPr lang="hr-HR" sz="4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 milijarde EURA 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(uz nacionalno sufinanciranje ukupni iznos je </a:t>
            </a:r>
            <a:r>
              <a:rPr lang="pt-BR" sz="4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2</a:t>
            </a:r>
            <a:r>
              <a:rPr lang="hr-HR" sz="4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,</a:t>
            </a:r>
            <a:r>
              <a:rPr lang="pt-BR" sz="4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2</a:t>
            </a:r>
            <a:r>
              <a:rPr lang="hr-HR" sz="4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7 milijarde EURA</a:t>
            </a:r>
            <a:r>
              <a:rPr lang="hr-HR" sz="4400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Clr>
                <a:srgbClr val="A6CF38"/>
              </a:buClr>
              <a:buNone/>
            </a:pPr>
            <a:endParaRPr lang="pl-PL" sz="4400" dirty="0">
              <a:solidFill>
                <a:schemeClr val="accent1">
                  <a:lumMod val="75000"/>
                </a:schemeClr>
              </a:solidFill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  <a:buClr>
                <a:srgbClr val="A6CF38"/>
              </a:buClr>
              <a:buFontTx/>
              <a:buChar char="-"/>
            </a:pPr>
            <a:r>
              <a:rPr lang="pl-PL" sz="4400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Rezultat dvogodišnjeg procesa „programiranja” koji je uključivao širok krug dionika</a:t>
            </a:r>
          </a:p>
          <a:p>
            <a:pPr>
              <a:spcBef>
                <a:spcPts val="0"/>
              </a:spcBef>
              <a:buClr>
                <a:srgbClr val="A6CF38"/>
              </a:buClr>
              <a:buFontTx/>
              <a:buChar char="-"/>
            </a:pPr>
            <a:endParaRPr lang="pl-PL" sz="4400" dirty="0">
              <a:solidFill>
                <a:schemeClr val="accent1">
                  <a:lumMod val="75000"/>
                </a:schemeClr>
              </a:solidFill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  <a:buClr>
                <a:srgbClr val="A6CF38"/>
              </a:buClr>
              <a:buFontTx/>
              <a:buChar char="-"/>
            </a:pPr>
            <a:r>
              <a:rPr lang="pl-PL" sz="4400" u="sng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Predviđa ulaganja u 4 ključna prioriteta: </a:t>
            </a:r>
          </a:p>
          <a:p>
            <a:pPr>
              <a:spcBef>
                <a:spcPts val="0"/>
              </a:spcBef>
              <a:buClr>
                <a:srgbClr val="A6CF38"/>
              </a:buClr>
              <a:buFontTx/>
              <a:buChar char="-"/>
            </a:pPr>
            <a:endParaRPr lang="pl-PL" sz="1800" dirty="0">
              <a:solidFill>
                <a:schemeClr val="accent1">
                  <a:lumMod val="75000"/>
                </a:schemeClr>
              </a:solidFill>
              <a:cs typeface="Calibri Light" panose="020F0302020204030204" pitchFamily="34" charset="0"/>
            </a:endParaRPr>
          </a:p>
          <a:p>
            <a:pPr lvl="1">
              <a:spcBef>
                <a:spcPts val="0"/>
              </a:spcBef>
              <a:buClr>
                <a:srgbClr val="A6CF38"/>
              </a:buClr>
            </a:pPr>
            <a:r>
              <a:rPr lang="pl-PL" sz="4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Socijalno uključivanje         </a:t>
            </a:r>
          </a:p>
          <a:p>
            <a:pPr lvl="1">
              <a:spcBef>
                <a:spcPts val="0"/>
              </a:spcBef>
              <a:buClr>
                <a:srgbClr val="A6CF38"/>
              </a:buClr>
            </a:pPr>
            <a:r>
              <a:rPr lang="pl-PL" sz="4400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Zapošljavanje </a:t>
            </a:r>
          </a:p>
          <a:p>
            <a:pPr lvl="1">
              <a:spcBef>
                <a:spcPts val="0"/>
              </a:spcBef>
              <a:buClr>
                <a:srgbClr val="A6CF38"/>
              </a:buClr>
            </a:pPr>
            <a:r>
              <a:rPr lang="pl-PL" sz="4400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Obrazovanje i </a:t>
            </a:r>
          </a:p>
          <a:p>
            <a:pPr lvl="1">
              <a:spcBef>
                <a:spcPts val="0"/>
              </a:spcBef>
              <a:buClr>
                <a:srgbClr val="A6CF38"/>
              </a:buClr>
            </a:pPr>
            <a:r>
              <a:rPr lang="pl-PL" sz="4400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Zdravstvena skrb</a:t>
            </a:r>
          </a:p>
          <a:p>
            <a:pPr marL="0" indent="0">
              <a:spcBef>
                <a:spcPts val="0"/>
              </a:spcBef>
              <a:buClr>
                <a:srgbClr val="A6CF38"/>
              </a:buClr>
              <a:buNone/>
            </a:pPr>
            <a:endParaRPr lang="pl-PL" sz="4400" b="1" dirty="0">
              <a:solidFill>
                <a:schemeClr val="accent1">
                  <a:lumMod val="75000"/>
                </a:schemeClr>
              </a:solidFill>
              <a:cs typeface="Calibri Light" panose="020F0302020204030204" pitchFamily="34" charset="0"/>
            </a:endParaRPr>
          </a:p>
          <a:p>
            <a:pPr>
              <a:spcBef>
                <a:spcPts val="0"/>
              </a:spcBef>
              <a:buClr>
                <a:srgbClr val="A6CF38"/>
              </a:buClr>
              <a:buFontTx/>
              <a:buChar char="-"/>
            </a:pPr>
            <a:r>
              <a:rPr lang="pl-PL" sz="4400" u="sng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Dodatni prioriteti</a:t>
            </a:r>
            <a:r>
              <a:rPr lang="pl-PL" sz="4400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: </a:t>
            </a:r>
          </a:p>
          <a:p>
            <a:pPr>
              <a:spcBef>
                <a:spcPts val="0"/>
              </a:spcBef>
              <a:buClr>
                <a:srgbClr val="A6CF38"/>
              </a:buClr>
              <a:buFontTx/>
              <a:buChar char="-"/>
            </a:pPr>
            <a:endParaRPr lang="pl-PL" sz="1800" dirty="0">
              <a:solidFill>
                <a:schemeClr val="accent1">
                  <a:lumMod val="75000"/>
                </a:schemeClr>
              </a:solidFill>
              <a:cs typeface="Calibri Light" panose="020F0302020204030204" pitchFamily="34" charset="0"/>
            </a:endParaRPr>
          </a:p>
          <a:p>
            <a:pPr lvl="1">
              <a:spcBef>
                <a:spcPts val="0"/>
              </a:spcBef>
              <a:buClr>
                <a:srgbClr val="A6CF38"/>
              </a:buClr>
            </a:pPr>
            <a:r>
              <a:rPr lang="pl-PL" sz="4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Socijalne inovacije</a:t>
            </a:r>
          </a:p>
          <a:p>
            <a:pPr lvl="1">
              <a:spcBef>
                <a:spcPts val="0"/>
              </a:spcBef>
              <a:buClr>
                <a:srgbClr val="A6CF38"/>
              </a:buClr>
            </a:pPr>
            <a:r>
              <a:rPr lang="pl-PL" sz="4400" b="1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Materijalna deprivacija </a:t>
            </a:r>
          </a:p>
          <a:p>
            <a:pPr lvl="1">
              <a:spcBef>
                <a:spcPts val="0"/>
              </a:spcBef>
              <a:buClr>
                <a:srgbClr val="A6CF38"/>
              </a:buClr>
            </a:pPr>
            <a:r>
              <a:rPr lang="pl-PL" sz="4400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Zapošljavanje mladih </a:t>
            </a:r>
          </a:p>
          <a:p>
            <a:pPr marL="0" indent="0" algn="just">
              <a:buNone/>
            </a:pPr>
            <a:endParaRPr lang="hr-HR" dirty="0">
              <a:solidFill>
                <a:srgbClr val="171796"/>
              </a:solidFill>
            </a:endParaRPr>
          </a:p>
          <a:p>
            <a:pPr marL="0" indent="0" algn="ctr">
              <a:buNone/>
            </a:pPr>
            <a:endParaRPr lang="hr-HR" b="1" dirty="0">
              <a:solidFill>
                <a:srgbClr val="171796"/>
              </a:solidFill>
            </a:endParaRPr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458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BC8E94F3-4100-204D-B55D-0DC0167B77E0}"/>
              </a:ext>
            </a:extLst>
          </p:cNvPr>
          <p:cNvSpPr/>
          <p:nvPr/>
        </p:nvSpPr>
        <p:spPr>
          <a:xfrm>
            <a:off x="808164" y="1453953"/>
            <a:ext cx="3255121" cy="1800090"/>
          </a:xfrm>
          <a:prstGeom prst="roundRect">
            <a:avLst/>
          </a:prstGeom>
          <a:solidFill>
            <a:srgbClr val="1E2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714555D-A149-4D46-BD2C-34FB15239E63}"/>
              </a:ext>
            </a:extLst>
          </p:cNvPr>
          <p:cNvSpPr txBox="1"/>
          <p:nvPr/>
        </p:nvSpPr>
        <p:spPr>
          <a:xfrm>
            <a:off x="9594473" y="2339565"/>
            <a:ext cx="266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</a:t>
            </a:r>
          </a:p>
        </p:txBody>
      </p:sp>
      <p:sp>
        <p:nvSpPr>
          <p:cNvPr id="18" name="TekstniOkvir 27">
            <a:extLst>
              <a:ext uri="{FF2B5EF4-FFF2-40B4-BE49-F238E27FC236}">
                <a16:creationId xmlns:a16="http://schemas.microsoft.com/office/drawing/2014/main" id="{FBB56BA9-0A56-C049-931F-BDDE321AC0B6}"/>
              </a:ext>
            </a:extLst>
          </p:cNvPr>
          <p:cNvSpPr txBox="1"/>
          <p:nvPr/>
        </p:nvSpPr>
        <p:spPr>
          <a:xfrm>
            <a:off x="1224114" y="1581173"/>
            <a:ext cx="42855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INKLUZIVNO TRŽIŠTE RADA</a:t>
            </a:r>
          </a:p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 POTICANJE ZAPOŠLJAVANJA</a:t>
            </a:r>
          </a:p>
        </p:txBody>
      </p:sp>
      <p:sp>
        <p:nvSpPr>
          <p:cNvPr id="19" name="TekstniOkvir 27">
            <a:extLst>
              <a:ext uri="{FF2B5EF4-FFF2-40B4-BE49-F238E27FC236}">
                <a16:creationId xmlns:a16="http://schemas.microsoft.com/office/drawing/2014/main" id="{6BD5B354-4B79-A740-B1A8-709713D0FB05}"/>
              </a:ext>
            </a:extLst>
          </p:cNvPr>
          <p:cNvSpPr txBox="1"/>
          <p:nvPr/>
        </p:nvSpPr>
        <p:spPr>
          <a:xfrm>
            <a:off x="1217743" y="2133510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A6CF38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487.240.000 EUR</a:t>
            </a:r>
          </a:p>
        </p:txBody>
      </p:sp>
      <p:sp>
        <p:nvSpPr>
          <p:cNvPr id="20" name="TekstniOkvir 27">
            <a:extLst>
              <a:ext uri="{FF2B5EF4-FFF2-40B4-BE49-F238E27FC236}">
                <a16:creationId xmlns:a16="http://schemas.microsoft.com/office/drawing/2014/main" id="{92C33E1E-5386-9749-9497-2E348C16F9BC}"/>
              </a:ext>
            </a:extLst>
          </p:cNvPr>
          <p:cNvSpPr txBox="1"/>
          <p:nvPr/>
        </p:nvSpPr>
        <p:spPr>
          <a:xfrm>
            <a:off x="1217743" y="2470059"/>
            <a:ext cx="28796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a. </a:t>
            </a:r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Poboljšanje pristupa zapošljavanju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26CF3A5-6808-4B41-A6D3-D50FF597E959}"/>
              </a:ext>
            </a:extLst>
          </p:cNvPr>
          <p:cNvSpPr/>
          <p:nvPr/>
        </p:nvSpPr>
        <p:spPr>
          <a:xfrm>
            <a:off x="463797" y="1900343"/>
            <a:ext cx="753946" cy="753946"/>
          </a:xfrm>
          <a:prstGeom prst="ellipse">
            <a:avLst/>
          </a:prstGeom>
          <a:solidFill>
            <a:srgbClr val="1E2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4075488-4EF4-9241-8A7D-E9F83CDEF71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500" y="1950046"/>
            <a:ext cx="654541" cy="654541"/>
          </a:xfrm>
        </p:spPr>
      </p:pic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281B939A-1F68-CC41-A070-013416C8D60F}"/>
              </a:ext>
            </a:extLst>
          </p:cNvPr>
          <p:cNvSpPr/>
          <p:nvPr/>
        </p:nvSpPr>
        <p:spPr>
          <a:xfrm>
            <a:off x="847908" y="3337950"/>
            <a:ext cx="3252822" cy="1857197"/>
          </a:xfrm>
          <a:prstGeom prst="roundRect">
            <a:avLst/>
          </a:prstGeom>
          <a:solidFill>
            <a:srgbClr val="008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16" name="TekstniOkvir 27">
            <a:extLst>
              <a:ext uri="{FF2B5EF4-FFF2-40B4-BE49-F238E27FC236}">
                <a16:creationId xmlns:a16="http://schemas.microsoft.com/office/drawing/2014/main" id="{58C39911-A1CB-8E4F-A95D-254CE79B00A4}"/>
              </a:ext>
            </a:extLst>
          </p:cNvPr>
          <p:cNvSpPr txBox="1"/>
          <p:nvPr/>
        </p:nvSpPr>
        <p:spPr>
          <a:xfrm>
            <a:off x="1224113" y="3436246"/>
            <a:ext cx="42855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OBRAZOVANJE I</a:t>
            </a:r>
          </a:p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CJELOŽIVOTNO UČENJE</a:t>
            </a:r>
          </a:p>
        </p:txBody>
      </p:sp>
      <p:sp>
        <p:nvSpPr>
          <p:cNvPr id="17" name="TekstniOkvir 27">
            <a:extLst>
              <a:ext uri="{FF2B5EF4-FFF2-40B4-BE49-F238E27FC236}">
                <a16:creationId xmlns:a16="http://schemas.microsoft.com/office/drawing/2014/main" id="{C6E61A63-4141-0144-A5C4-2C13337FF184}"/>
              </a:ext>
            </a:extLst>
          </p:cNvPr>
          <p:cNvSpPr txBox="1"/>
          <p:nvPr/>
        </p:nvSpPr>
        <p:spPr>
          <a:xfrm>
            <a:off x="1217743" y="4013660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601.120.000 EUR</a:t>
            </a:r>
          </a:p>
        </p:txBody>
      </p:sp>
      <p:sp>
        <p:nvSpPr>
          <p:cNvPr id="21" name="TekstniOkvir 27">
            <a:extLst>
              <a:ext uri="{FF2B5EF4-FFF2-40B4-BE49-F238E27FC236}">
                <a16:creationId xmlns:a16="http://schemas.microsoft.com/office/drawing/2014/main" id="{72850587-D481-A748-86F3-FE21244409EF}"/>
              </a:ext>
            </a:extLst>
          </p:cNvPr>
          <p:cNvSpPr txBox="1"/>
          <p:nvPr/>
        </p:nvSpPr>
        <p:spPr>
          <a:xfrm>
            <a:off x="1179761" y="4306833"/>
            <a:ext cx="287965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e. Kvalitetno obrazovanje i osposobljavanje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f. Pristup obrazovanju i osposobljavanju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g. Cjeloživotno učenje </a:t>
            </a:r>
          </a:p>
          <a:p>
            <a:endParaRPr lang="pl-PL" sz="1200" dirty="0">
              <a:solidFill>
                <a:srgbClr val="E6E7E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539753DF-7998-9641-A420-E638F5D846D7}"/>
              </a:ext>
            </a:extLst>
          </p:cNvPr>
          <p:cNvSpPr/>
          <p:nvPr/>
        </p:nvSpPr>
        <p:spPr>
          <a:xfrm>
            <a:off x="462728" y="3726893"/>
            <a:ext cx="753946" cy="753946"/>
          </a:xfrm>
          <a:prstGeom prst="ellipse">
            <a:avLst/>
          </a:prstGeom>
          <a:solidFill>
            <a:srgbClr val="008C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738570E-1FA6-7447-8CD7-9B50DBCF327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763" y="3778568"/>
            <a:ext cx="649017" cy="649017"/>
          </a:xfrm>
          <a:prstGeom prst="rect">
            <a:avLst/>
          </a:prstGeom>
        </p:spPr>
      </p:pic>
      <p:sp>
        <p:nvSpPr>
          <p:cNvPr id="42" name="Rounded Rectangle 41">
            <a:extLst>
              <a:ext uri="{FF2B5EF4-FFF2-40B4-BE49-F238E27FC236}">
                <a16:creationId xmlns:a16="http://schemas.microsoft.com/office/drawing/2014/main" id="{C4EA63E1-BCD3-6A4B-B1C1-D36CB81C8FCD}"/>
              </a:ext>
            </a:extLst>
          </p:cNvPr>
          <p:cNvSpPr/>
          <p:nvPr/>
        </p:nvSpPr>
        <p:spPr>
          <a:xfrm>
            <a:off x="4664575" y="1453952"/>
            <a:ext cx="3255121" cy="2272941"/>
          </a:xfrm>
          <a:prstGeom prst="roundRect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3" name="TekstniOkvir 27">
            <a:extLst>
              <a:ext uri="{FF2B5EF4-FFF2-40B4-BE49-F238E27FC236}">
                <a16:creationId xmlns:a16="http://schemas.microsoft.com/office/drawing/2014/main" id="{32B308DD-B28F-434D-AB73-31B1E8F1D965}"/>
              </a:ext>
            </a:extLst>
          </p:cNvPr>
          <p:cNvSpPr txBox="1"/>
          <p:nvPr/>
        </p:nvSpPr>
        <p:spPr>
          <a:xfrm>
            <a:off x="5050489" y="1581173"/>
            <a:ext cx="428558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SOCIJALNO UKLJUČIVANJE</a:t>
            </a:r>
          </a:p>
        </p:txBody>
      </p:sp>
      <p:sp>
        <p:nvSpPr>
          <p:cNvPr id="44" name="TekstniOkvir 27">
            <a:extLst>
              <a:ext uri="{FF2B5EF4-FFF2-40B4-BE49-F238E27FC236}">
                <a16:creationId xmlns:a16="http://schemas.microsoft.com/office/drawing/2014/main" id="{D60DFFFD-E1A6-B249-9C72-35C2B5222895}"/>
              </a:ext>
            </a:extLst>
          </p:cNvPr>
          <p:cNvSpPr txBox="1"/>
          <p:nvPr/>
        </p:nvSpPr>
        <p:spPr>
          <a:xfrm>
            <a:off x="5050489" y="1895251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618.800.000 EUR</a:t>
            </a:r>
          </a:p>
        </p:txBody>
      </p:sp>
      <p:sp>
        <p:nvSpPr>
          <p:cNvPr id="45" name="TekstniOkvir 27">
            <a:extLst>
              <a:ext uri="{FF2B5EF4-FFF2-40B4-BE49-F238E27FC236}">
                <a16:creationId xmlns:a16="http://schemas.microsoft.com/office/drawing/2014/main" id="{EAE6E2EB-5681-9040-93E2-77D5B7D59B06}"/>
              </a:ext>
            </a:extLst>
          </p:cNvPr>
          <p:cNvSpPr txBox="1"/>
          <p:nvPr/>
        </p:nvSpPr>
        <p:spPr>
          <a:xfrm>
            <a:off x="5048705" y="2182323"/>
            <a:ext cx="287965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h. Aktivno uključivanje radi promicanja jednakih mogućnosti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i. Integracija migranata 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j. Integracija marginaliziranih skupina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npr. Romi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k. Pristup socijalnim i zdravstvenim uslugama</a:t>
            </a:r>
          </a:p>
          <a:p>
            <a:endParaRPr lang="pl-PL" sz="1200" dirty="0">
              <a:solidFill>
                <a:srgbClr val="E6E7E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460622B7-A598-F846-84D1-BF67B1B520A8}"/>
              </a:ext>
            </a:extLst>
          </p:cNvPr>
          <p:cNvSpPr/>
          <p:nvPr/>
        </p:nvSpPr>
        <p:spPr>
          <a:xfrm>
            <a:off x="4290172" y="1900343"/>
            <a:ext cx="753946" cy="753946"/>
          </a:xfrm>
          <a:prstGeom prst="ellipse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3508855-9D64-3941-BD7A-0155E2ED167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834" y="1947966"/>
            <a:ext cx="656621" cy="656621"/>
          </a:xfrm>
          <a:prstGeom prst="rect">
            <a:avLst/>
          </a:prstGeom>
        </p:spPr>
      </p:pic>
      <p:sp>
        <p:nvSpPr>
          <p:cNvPr id="49" name="Rounded Rectangle 48">
            <a:extLst>
              <a:ext uri="{FF2B5EF4-FFF2-40B4-BE49-F238E27FC236}">
                <a16:creationId xmlns:a16="http://schemas.microsoft.com/office/drawing/2014/main" id="{13495139-325D-9648-94A0-390FCC218F96}"/>
              </a:ext>
            </a:extLst>
          </p:cNvPr>
          <p:cNvSpPr/>
          <p:nvPr/>
        </p:nvSpPr>
        <p:spPr>
          <a:xfrm>
            <a:off x="4664575" y="3830253"/>
            <a:ext cx="3255121" cy="1346019"/>
          </a:xfrm>
          <a:prstGeom prst="roundRect">
            <a:avLst/>
          </a:prstGeom>
          <a:solidFill>
            <a:srgbClr val="E31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0" name="TekstniOkvir 27">
            <a:extLst>
              <a:ext uri="{FF2B5EF4-FFF2-40B4-BE49-F238E27FC236}">
                <a16:creationId xmlns:a16="http://schemas.microsoft.com/office/drawing/2014/main" id="{A5BAEF61-A945-EB43-8FC2-60DABFB40721}"/>
              </a:ext>
            </a:extLst>
          </p:cNvPr>
          <p:cNvSpPr txBox="1"/>
          <p:nvPr/>
        </p:nvSpPr>
        <p:spPr>
          <a:xfrm>
            <a:off x="5050490" y="3957474"/>
            <a:ext cx="25890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ZDRAVSTVO</a:t>
            </a:r>
          </a:p>
        </p:txBody>
      </p:sp>
      <p:sp>
        <p:nvSpPr>
          <p:cNvPr id="51" name="TekstniOkvir 27">
            <a:extLst>
              <a:ext uri="{FF2B5EF4-FFF2-40B4-BE49-F238E27FC236}">
                <a16:creationId xmlns:a16="http://schemas.microsoft.com/office/drawing/2014/main" id="{B58ED4F3-6AAF-BA43-B07A-D58A9A3B3646}"/>
              </a:ext>
            </a:extLst>
          </p:cNvPr>
          <p:cNvSpPr txBox="1"/>
          <p:nvPr/>
        </p:nvSpPr>
        <p:spPr>
          <a:xfrm>
            <a:off x="5050489" y="4224891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83.200.000 EUR</a:t>
            </a:r>
          </a:p>
        </p:txBody>
      </p:sp>
      <p:sp>
        <p:nvSpPr>
          <p:cNvPr id="52" name="TekstniOkvir 27">
            <a:extLst>
              <a:ext uri="{FF2B5EF4-FFF2-40B4-BE49-F238E27FC236}">
                <a16:creationId xmlns:a16="http://schemas.microsoft.com/office/drawing/2014/main" id="{7E2E1C63-3DD5-6840-BF1D-532579BF81E3}"/>
              </a:ext>
            </a:extLst>
          </p:cNvPr>
          <p:cNvSpPr txBox="1"/>
          <p:nvPr/>
        </p:nvSpPr>
        <p:spPr>
          <a:xfrm>
            <a:off x="5048705" y="4563445"/>
            <a:ext cx="2870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k. </a:t>
            </a:r>
            <a:r>
              <a:rPr lang="hr-HR" sz="1200" dirty="0">
                <a:solidFill>
                  <a:prstClr val="white"/>
                </a:solidFill>
              </a:rPr>
              <a:t>Pristup socijalnim i zdravstvenim uslugama</a:t>
            </a:r>
            <a:endParaRPr lang="en-US" sz="1200" dirty="0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584D5FB9-8D90-B349-A30A-11C91645FF84}"/>
              </a:ext>
            </a:extLst>
          </p:cNvPr>
          <p:cNvSpPr/>
          <p:nvPr/>
        </p:nvSpPr>
        <p:spPr>
          <a:xfrm>
            <a:off x="4286667" y="4107029"/>
            <a:ext cx="753946" cy="753946"/>
          </a:xfrm>
          <a:prstGeom prst="ellipse">
            <a:avLst/>
          </a:prstGeom>
          <a:solidFill>
            <a:srgbClr val="E31D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1CC81E7-AC53-1940-A753-E0CC8F25574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329" y="4154756"/>
            <a:ext cx="658492" cy="658492"/>
          </a:xfrm>
          <a:prstGeom prst="rect">
            <a:avLst/>
          </a:prstGeom>
        </p:spPr>
      </p:pic>
      <p:sp>
        <p:nvSpPr>
          <p:cNvPr id="55" name="Rounded Rectangle 54">
            <a:extLst>
              <a:ext uri="{FF2B5EF4-FFF2-40B4-BE49-F238E27FC236}">
                <a16:creationId xmlns:a16="http://schemas.microsoft.com/office/drawing/2014/main" id="{0EEAB34D-EA7F-FD4C-9103-419EE0BFE709}"/>
              </a:ext>
            </a:extLst>
          </p:cNvPr>
          <p:cNvSpPr/>
          <p:nvPr/>
        </p:nvSpPr>
        <p:spPr>
          <a:xfrm>
            <a:off x="8493249" y="1457432"/>
            <a:ext cx="3255121" cy="1346019"/>
          </a:xfrm>
          <a:prstGeom prst="roundRect">
            <a:avLst/>
          </a:prstGeom>
          <a:solidFill>
            <a:srgbClr val="00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6" name="TekstniOkvir 27">
            <a:extLst>
              <a:ext uri="{FF2B5EF4-FFF2-40B4-BE49-F238E27FC236}">
                <a16:creationId xmlns:a16="http://schemas.microsoft.com/office/drawing/2014/main" id="{B5837DD8-2280-F943-BB5D-90F54E69DCC5}"/>
              </a:ext>
            </a:extLst>
          </p:cNvPr>
          <p:cNvSpPr txBox="1"/>
          <p:nvPr/>
        </p:nvSpPr>
        <p:spPr>
          <a:xfrm>
            <a:off x="8879164" y="1584653"/>
            <a:ext cx="258906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ZAPOŠLJAVANJE MLADIH</a:t>
            </a:r>
          </a:p>
        </p:txBody>
      </p:sp>
      <p:sp>
        <p:nvSpPr>
          <p:cNvPr id="57" name="TekstniOkvir 27">
            <a:extLst>
              <a:ext uri="{FF2B5EF4-FFF2-40B4-BE49-F238E27FC236}">
                <a16:creationId xmlns:a16="http://schemas.microsoft.com/office/drawing/2014/main" id="{CA9BE85D-662B-3049-9E92-F10F63E41D68}"/>
              </a:ext>
            </a:extLst>
          </p:cNvPr>
          <p:cNvSpPr txBox="1"/>
          <p:nvPr/>
        </p:nvSpPr>
        <p:spPr>
          <a:xfrm>
            <a:off x="8879163" y="1852070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382.169.414 EUR</a:t>
            </a:r>
          </a:p>
        </p:txBody>
      </p:sp>
      <p:sp>
        <p:nvSpPr>
          <p:cNvPr id="58" name="TekstniOkvir 27">
            <a:extLst>
              <a:ext uri="{FF2B5EF4-FFF2-40B4-BE49-F238E27FC236}">
                <a16:creationId xmlns:a16="http://schemas.microsoft.com/office/drawing/2014/main" id="{DFC14DC5-1C97-D648-B14C-415DFE79A4DF}"/>
              </a:ext>
            </a:extLst>
          </p:cNvPr>
          <p:cNvSpPr txBox="1"/>
          <p:nvPr/>
        </p:nvSpPr>
        <p:spPr>
          <a:xfrm>
            <a:off x="8877379" y="2190624"/>
            <a:ext cx="28709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pl-PL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a. </a:t>
            </a:r>
            <a:r>
              <a:rPr lang="hr-HR" sz="1200" dirty="0">
                <a:solidFill>
                  <a:prstClr val="white"/>
                </a:solidFill>
              </a:rPr>
              <a:t>Poboljšanje pristupa zapošljavanju </a:t>
            </a:r>
          </a:p>
          <a:p>
            <a:pPr lvl="0"/>
            <a:r>
              <a:rPr lang="hr-HR" sz="1200" dirty="0">
                <a:solidFill>
                  <a:prstClr val="white"/>
                </a:solidFill>
              </a:rPr>
              <a:t>f. Pristup obrazovanju i osposobljavanju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A807BA04-93AC-FF4A-8D68-66378D6497F4}"/>
              </a:ext>
            </a:extLst>
          </p:cNvPr>
          <p:cNvSpPr/>
          <p:nvPr/>
        </p:nvSpPr>
        <p:spPr>
          <a:xfrm>
            <a:off x="8115341" y="1734208"/>
            <a:ext cx="753946" cy="753946"/>
          </a:xfrm>
          <a:prstGeom prst="ellipse">
            <a:avLst/>
          </a:prstGeom>
          <a:solidFill>
            <a:srgbClr val="00A0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id="{FECD3BB0-3AB2-8142-8892-8AEEEA5C385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5520" y="1786168"/>
            <a:ext cx="658492" cy="658492"/>
          </a:xfrm>
          <a:prstGeom prst="rect">
            <a:avLst/>
          </a:prstGeom>
        </p:spPr>
      </p:pic>
      <p:sp>
        <p:nvSpPr>
          <p:cNvPr id="62" name="Rounded Rectangle 61">
            <a:extLst>
              <a:ext uri="{FF2B5EF4-FFF2-40B4-BE49-F238E27FC236}">
                <a16:creationId xmlns:a16="http://schemas.microsoft.com/office/drawing/2014/main" id="{721B1E8C-9D90-F54D-A888-FF1804A4DE65}"/>
              </a:ext>
            </a:extLst>
          </p:cNvPr>
          <p:cNvSpPr/>
          <p:nvPr/>
        </p:nvSpPr>
        <p:spPr>
          <a:xfrm>
            <a:off x="8493249" y="2906374"/>
            <a:ext cx="3255121" cy="1641038"/>
          </a:xfrm>
          <a:prstGeom prst="roundRect">
            <a:avLst/>
          </a:prstGeom>
          <a:solidFill>
            <a:srgbClr val="A6CF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3" name="TekstniOkvir 27">
            <a:extLst>
              <a:ext uri="{FF2B5EF4-FFF2-40B4-BE49-F238E27FC236}">
                <a16:creationId xmlns:a16="http://schemas.microsoft.com/office/drawing/2014/main" id="{EF9AED8C-E9D5-5940-B14B-13B50586C1E7}"/>
              </a:ext>
            </a:extLst>
          </p:cNvPr>
          <p:cNvSpPr txBox="1"/>
          <p:nvPr/>
        </p:nvSpPr>
        <p:spPr>
          <a:xfrm>
            <a:off x="8889999" y="2991732"/>
            <a:ext cx="428558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SOCIJALNE INOVACIJE</a:t>
            </a:r>
          </a:p>
        </p:txBody>
      </p:sp>
      <p:sp>
        <p:nvSpPr>
          <p:cNvPr id="64" name="TekstniOkvir 27">
            <a:extLst>
              <a:ext uri="{FF2B5EF4-FFF2-40B4-BE49-F238E27FC236}">
                <a16:creationId xmlns:a16="http://schemas.microsoft.com/office/drawing/2014/main" id="{4ED56477-BD34-1E43-9647-E93A34DF270E}"/>
              </a:ext>
            </a:extLst>
          </p:cNvPr>
          <p:cNvSpPr txBox="1"/>
          <p:nvPr/>
        </p:nvSpPr>
        <p:spPr>
          <a:xfrm>
            <a:off x="8886038" y="3273204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20.556.751 EUR</a:t>
            </a:r>
          </a:p>
        </p:txBody>
      </p:sp>
      <p:sp>
        <p:nvSpPr>
          <p:cNvPr id="65" name="TekstniOkvir 27">
            <a:extLst>
              <a:ext uri="{FF2B5EF4-FFF2-40B4-BE49-F238E27FC236}">
                <a16:creationId xmlns:a16="http://schemas.microsoft.com/office/drawing/2014/main" id="{D6E67C19-31EA-3645-8718-1D7BB06242CB}"/>
              </a:ext>
            </a:extLst>
          </p:cNvPr>
          <p:cNvSpPr txBox="1"/>
          <p:nvPr/>
        </p:nvSpPr>
        <p:spPr>
          <a:xfrm>
            <a:off x="8886038" y="3540308"/>
            <a:ext cx="28796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j. Integracija marginaliziranih skupina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npr. Romi</a:t>
            </a:r>
          </a:p>
          <a:p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k. Pristup socijalnim i zdravstvenim uslugama</a:t>
            </a:r>
          </a:p>
          <a:p>
            <a:endParaRPr lang="pl-PL" sz="1200" dirty="0">
              <a:solidFill>
                <a:srgbClr val="E6E7EF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8460DB9F-1F87-E74E-932E-8614E65F0D07}"/>
              </a:ext>
            </a:extLst>
          </p:cNvPr>
          <p:cNvSpPr/>
          <p:nvPr/>
        </p:nvSpPr>
        <p:spPr>
          <a:xfrm>
            <a:off x="8118846" y="3252749"/>
            <a:ext cx="753946" cy="753946"/>
          </a:xfrm>
          <a:prstGeom prst="ellipse">
            <a:avLst/>
          </a:prstGeom>
          <a:solidFill>
            <a:srgbClr val="A6CF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8" name="Rounded Rectangle 67">
            <a:extLst>
              <a:ext uri="{FF2B5EF4-FFF2-40B4-BE49-F238E27FC236}">
                <a16:creationId xmlns:a16="http://schemas.microsoft.com/office/drawing/2014/main" id="{445A129D-E478-CA4D-99A1-DA2E1B3F635E}"/>
              </a:ext>
            </a:extLst>
          </p:cNvPr>
          <p:cNvSpPr/>
          <p:nvPr/>
        </p:nvSpPr>
        <p:spPr>
          <a:xfrm>
            <a:off x="8493249" y="4652123"/>
            <a:ext cx="3252822" cy="1176929"/>
          </a:xfrm>
          <a:prstGeom prst="roundRect">
            <a:avLst/>
          </a:prstGeom>
          <a:solidFill>
            <a:srgbClr val="F68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9" name="TekstniOkvir 27">
            <a:extLst>
              <a:ext uri="{FF2B5EF4-FFF2-40B4-BE49-F238E27FC236}">
                <a16:creationId xmlns:a16="http://schemas.microsoft.com/office/drawing/2014/main" id="{B166613A-1B19-4540-8C8C-1D14EC890513}"/>
              </a:ext>
            </a:extLst>
          </p:cNvPr>
          <p:cNvSpPr txBox="1"/>
          <p:nvPr/>
        </p:nvSpPr>
        <p:spPr>
          <a:xfrm>
            <a:off x="8886039" y="4756999"/>
            <a:ext cx="259376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MATERIJALNA DEPRIVACIJA</a:t>
            </a:r>
          </a:p>
        </p:txBody>
      </p:sp>
      <p:sp>
        <p:nvSpPr>
          <p:cNvPr id="70" name="TekstniOkvir 27">
            <a:extLst>
              <a:ext uri="{FF2B5EF4-FFF2-40B4-BE49-F238E27FC236}">
                <a16:creationId xmlns:a16="http://schemas.microsoft.com/office/drawing/2014/main" id="{4CCBD0DC-C1BD-3143-822B-E3D283215297}"/>
              </a:ext>
            </a:extLst>
          </p:cNvPr>
          <p:cNvSpPr txBox="1"/>
          <p:nvPr/>
        </p:nvSpPr>
        <p:spPr>
          <a:xfrm>
            <a:off x="8886038" y="5096393"/>
            <a:ext cx="2114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600" b="1" dirty="0">
                <a:solidFill>
                  <a:srgbClr val="1E265A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74.880.000 EUR</a:t>
            </a:r>
          </a:p>
        </p:txBody>
      </p:sp>
      <p:sp>
        <p:nvSpPr>
          <p:cNvPr id="71" name="TekstniOkvir 27">
            <a:extLst>
              <a:ext uri="{FF2B5EF4-FFF2-40B4-BE49-F238E27FC236}">
                <a16:creationId xmlns:a16="http://schemas.microsoft.com/office/drawing/2014/main" id="{21E1FA1D-60B6-A948-BCEE-839823FF80BA}"/>
              </a:ext>
            </a:extLst>
          </p:cNvPr>
          <p:cNvSpPr txBox="1"/>
          <p:nvPr/>
        </p:nvSpPr>
        <p:spPr>
          <a:xfrm>
            <a:off x="8883158" y="5406448"/>
            <a:ext cx="287965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m. </a:t>
            </a:r>
            <a:r>
              <a:rPr lang="hr-HR" sz="1200" dirty="0">
                <a:solidFill>
                  <a:srgbClr val="E6E7EF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Suzbijanje materijalne oskudice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DB13965D-3F38-7544-B6D5-E614141538F0}"/>
              </a:ext>
            </a:extLst>
          </p:cNvPr>
          <p:cNvSpPr/>
          <p:nvPr/>
        </p:nvSpPr>
        <p:spPr>
          <a:xfrm>
            <a:off x="8117777" y="4829486"/>
            <a:ext cx="753946" cy="753946"/>
          </a:xfrm>
          <a:prstGeom prst="ellipse">
            <a:avLst/>
          </a:prstGeom>
          <a:solidFill>
            <a:srgbClr val="F682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BDB3D43C-BE92-6A4E-B89F-531F97192C9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6536" y="3304373"/>
            <a:ext cx="652632" cy="652632"/>
          </a:xfrm>
          <a:prstGeom prst="rect">
            <a:avLst/>
          </a:prstGeom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E1E102A3-59CC-DD4E-9E1D-C3E46B229D6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3010" y="4876520"/>
            <a:ext cx="649017" cy="649017"/>
          </a:xfrm>
          <a:prstGeom prst="rect">
            <a:avLst/>
          </a:prstGeom>
        </p:spPr>
      </p:pic>
      <p:sp>
        <p:nvSpPr>
          <p:cNvPr id="79" name="TekstniOkvir 27">
            <a:extLst>
              <a:ext uri="{FF2B5EF4-FFF2-40B4-BE49-F238E27FC236}">
                <a16:creationId xmlns:a16="http://schemas.microsoft.com/office/drawing/2014/main" id="{46F00CB6-9DF8-214F-B9BB-F806777B262E}"/>
              </a:ext>
            </a:extLst>
          </p:cNvPr>
          <p:cNvSpPr txBox="1"/>
          <p:nvPr/>
        </p:nvSpPr>
        <p:spPr>
          <a:xfrm>
            <a:off x="374977" y="5542289"/>
            <a:ext cx="711174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000" b="1" dirty="0">
                <a:solidFill>
                  <a:srgbClr val="1E265A"/>
                </a:solidFill>
                <a:ea typeface="+mj-ea"/>
                <a:cs typeface="Calibri" panose="020F0502020204030204" pitchFamily="34" charset="0"/>
              </a:rPr>
              <a:t>Jačanje kapaciteta OCD i socijalnih partnera (horizontalno) </a:t>
            </a:r>
          </a:p>
          <a:p>
            <a:pPr algn="ctr"/>
            <a:r>
              <a:rPr lang="pl-PL" sz="2000" b="1" dirty="0">
                <a:solidFill>
                  <a:srgbClr val="1E265A"/>
                </a:solidFill>
                <a:ea typeface="+mj-ea"/>
                <a:cs typeface="Calibri" panose="020F0502020204030204" pitchFamily="34" charset="0"/>
              </a:rPr>
              <a:t>64 milijuna EUR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4566C1B6-F9B9-1B14-0A82-CA992BEF9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772291" cy="739729"/>
          </a:xfrm>
        </p:spPr>
        <p:txBody>
          <a:bodyPr>
            <a:normAutofit fontScale="90000"/>
          </a:bodyPr>
          <a:lstStyle/>
          <a:p>
            <a:pPr algn="ctr"/>
            <a:br>
              <a:rPr lang="hr-HR" sz="49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r-HR" sz="4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ESF</a:t>
            </a:r>
            <a:r>
              <a:rPr kumimoji="0" lang="hr-HR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+</a:t>
            </a:r>
            <a:br>
              <a:rPr kumimoji="0" lang="hr-HR" sz="3600" b="0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endParaRPr lang="sr-Latn-RS" sz="3600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05D44A-8FD0-BE05-A739-2AE2777F045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17" y="447314"/>
            <a:ext cx="2875935" cy="512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36064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C5D25F2-3613-5946-AF9F-ADA0CB7AF546}"/>
              </a:ext>
            </a:extLst>
          </p:cNvPr>
          <p:cNvSpPr txBox="1">
            <a:spLocks/>
          </p:cNvSpPr>
          <p:nvPr/>
        </p:nvSpPr>
        <p:spPr>
          <a:xfrm>
            <a:off x="693179" y="373683"/>
            <a:ext cx="10813021" cy="563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30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Socijalno uključivanje (618,8 milijuna EUR)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24A83C8-D857-034E-BC0B-E6E0FE3C1AA8}"/>
              </a:ext>
            </a:extLst>
          </p:cNvPr>
          <p:cNvSpPr/>
          <p:nvPr/>
        </p:nvSpPr>
        <p:spPr>
          <a:xfrm>
            <a:off x="6335099" y="1706066"/>
            <a:ext cx="5163722" cy="882117"/>
          </a:xfrm>
          <a:prstGeom prst="roundRect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AA0C518E-99FF-6743-B984-55051B248047}"/>
              </a:ext>
            </a:extLst>
          </p:cNvPr>
          <p:cNvSpPr txBox="1"/>
          <p:nvPr/>
        </p:nvSpPr>
        <p:spPr>
          <a:xfrm>
            <a:off x="6507108" y="1812967"/>
            <a:ext cx="4746386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Aktivno uključivanje radi promicanja jednakih mogućnosti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54950CD-FA79-6E41-8E71-475372D46B04}"/>
              </a:ext>
            </a:extLst>
          </p:cNvPr>
          <p:cNvSpPr/>
          <p:nvPr/>
        </p:nvSpPr>
        <p:spPr>
          <a:xfrm>
            <a:off x="6130937" y="1974521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3A9CF885-48E3-8546-AC8A-328B614BAC6C}"/>
              </a:ext>
            </a:extLst>
          </p:cNvPr>
          <p:cNvSpPr txBox="1"/>
          <p:nvPr/>
        </p:nvSpPr>
        <p:spPr>
          <a:xfrm>
            <a:off x="6163745" y="1938470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DD24A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h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DD24A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B448F371-4E7B-5249-BF48-52BEA4903708}"/>
              </a:ext>
            </a:extLst>
          </p:cNvPr>
          <p:cNvSpPr txBox="1">
            <a:spLocks/>
          </p:cNvSpPr>
          <p:nvPr/>
        </p:nvSpPr>
        <p:spPr>
          <a:xfrm>
            <a:off x="374976" y="1227221"/>
            <a:ext cx="5760655" cy="46802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buClr>
                <a:srgbClr val="A6CF38"/>
              </a:buClr>
            </a:pPr>
            <a:endParaRPr lang="hr-HR" sz="500" kern="1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1800" kern="100" dirty="0" err="1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Deinstitucionalizacija</a:t>
            </a:r>
            <a:r>
              <a:rPr lang="hr-HR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širenje mreže socijalnih usluga u zajednici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Zaželi – prevencija institucionalizacije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1800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Osobna asistencija </a:t>
            </a:r>
            <a:endParaRPr lang="hr-HR" sz="1800" kern="1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1800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Podrška žrtvama i razvoj sustava prevencije nasilja u obitelji, seksualnog nasilja i uznemiravanja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Jačanje sustava za socijalno uključivanje i socijalnu skrb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Socijalno uključivanje kroz kulturu, sport i turizam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Suzbijanje diskriminacije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1800" kern="100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Integracija marginaliziranih skupina - Romi, državljani trećih zemalja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Veteranski centri i usluge za braniteljsko-stradalničku populaciju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1800" kern="100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Jačanje kapaciteta OCD-a za pružanje socijalnih usluga, aktivno starenje, dugoročnu integraciju, financijsku pismenost </a:t>
            </a:r>
          </a:p>
          <a:p>
            <a:pPr marL="0" indent="0">
              <a:spcBef>
                <a:spcPts val="500"/>
              </a:spcBef>
              <a:buClr>
                <a:srgbClr val="A6CF38"/>
              </a:buClr>
              <a:buNone/>
            </a:pPr>
            <a:endParaRPr lang="hr-HR" sz="1800" kern="1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hr-HR" sz="22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F118CD03-78D6-FB4A-97D9-C6586C3854D0}"/>
              </a:ext>
            </a:extLst>
          </p:cNvPr>
          <p:cNvSpPr/>
          <p:nvPr/>
        </p:nvSpPr>
        <p:spPr>
          <a:xfrm>
            <a:off x="6335516" y="3017074"/>
            <a:ext cx="5210605" cy="689932"/>
          </a:xfrm>
          <a:prstGeom prst="roundRect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2" name="TextBox 5">
            <a:extLst>
              <a:ext uri="{FF2B5EF4-FFF2-40B4-BE49-F238E27FC236}">
                <a16:creationId xmlns:a16="http://schemas.microsoft.com/office/drawing/2014/main" id="{5FB9DAE0-9519-3246-9053-46EFA82C8150}"/>
              </a:ext>
            </a:extLst>
          </p:cNvPr>
          <p:cNvSpPr txBox="1"/>
          <p:nvPr/>
        </p:nvSpPr>
        <p:spPr>
          <a:xfrm>
            <a:off x="6596252" y="3126152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Integracija marginaliziranih skupina</a:t>
            </a: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E5880089-B7C7-384B-AF84-EA0A7045BBEB}"/>
              </a:ext>
            </a:extLst>
          </p:cNvPr>
          <p:cNvSpPr/>
          <p:nvPr/>
        </p:nvSpPr>
        <p:spPr>
          <a:xfrm>
            <a:off x="6117495" y="3237443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4" name="TextBox 5">
            <a:extLst>
              <a:ext uri="{FF2B5EF4-FFF2-40B4-BE49-F238E27FC236}">
                <a16:creationId xmlns:a16="http://schemas.microsoft.com/office/drawing/2014/main" id="{EFADA482-AC89-8748-959E-19B7CF0AA80C}"/>
              </a:ext>
            </a:extLst>
          </p:cNvPr>
          <p:cNvSpPr txBox="1"/>
          <p:nvPr/>
        </p:nvSpPr>
        <p:spPr>
          <a:xfrm>
            <a:off x="6175183" y="3209976"/>
            <a:ext cx="31983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DD24A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j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DD24A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525D54DE-D8F5-7045-9E39-857B6D87495C}"/>
              </a:ext>
            </a:extLst>
          </p:cNvPr>
          <p:cNvSpPr/>
          <p:nvPr/>
        </p:nvSpPr>
        <p:spPr>
          <a:xfrm>
            <a:off x="6335099" y="4080116"/>
            <a:ext cx="5210605" cy="885600"/>
          </a:xfrm>
          <a:prstGeom prst="roundRect">
            <a:avLst/>
          </a:prstGeom>
          <a:solidFill>
            <a:srgbClr val="DD2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7" name="TextBox 5">
            <a:extLst>
              <a:ext uri="{FF2B5EF4-FFF2-40B4-BE49-F238E27FC236}">
                <a16:creationId xmlns:a16="http://schemas.microsoft.com/office/drawing/2014/main" id="{3A557D57-2491-094C-9384-C302DE94A966}"/>
              </a:ext>
            </a:extLst>
          </p:cNvPr>
          <p:cNvSpPr txBox="1"/>
          <p:nvPr/>
        </p:nvSpPr>
        <p:spPr>
          <a:xfrm>
            <a:off x="6632911" y="4154903"/>
            <a:ext cx="456809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E6E7E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Pristup socijalnim i zdravstvenim uslugama</a:t>
            </a: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8AD4CB7-7DCE-BC4A-8DCC-B4EE699D155C}"/>
              </a:ext>
            </a:extLst>
          </p:cNvPr>
          <p:cNvSpPr/>
          <p:nvPr/>
        </p:nvSpPr>
        <p:spPr>
          <a:xfrm>
            <a:off x="6123986" y="4441276"/>
            <a:ext cx="356938" cy="356938"/>
          </a:xfrm>
          <a:prstGeom prst="ellipse">
            <a:avLst/>
          </a:prstGeom>
          <a:solidFill>
            <a:srgbClr val="E6E7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29" name="TextBox 5">
            <a:extLst>
              <a:ext uri="{FF2B5EF4-FFF2-40B4-BE49-F238E27FC236}">
                <a16:creationId xmlns:a16="http://schemas.microsoft.com/office/drawing/2014/main" id="{982804EE-DB58-5F49-98B8-36EB145063CD}"/>
              </a:ext>
            </a:extLst>
          </p:cNvPr>
          <p:cNvSpPr txBox="1"/>
          <p:nvPr/>
        </p:nvSpPr>
        <p:spPr>
          <a:xfrm>
            <a:off x="6168275" y="4437936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b="1" dirty="0">
                <a:solidFill>
                  <a:srgbClr val="DD24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DD24A0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8EF67178-3DCB-ED84-B0A6-E208FEA196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800" y="407480"/>
            <a:ext cx="2961489" cy="529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045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3C5D25F2-3613-5946-AF9F-ADA0CB7AF546}"/>
              </a:ext>
            </a:extLst>
          </p:cNvPr>
          <p:cNvSpPr txBox="1">
            <a:spLocks/>
          </p:cNvSpPr>
          <p:nvPr/>
        </p:nvSpPr>
        <p:spPr>
          <a:xfrm>
            <a:off x="990600" y="281712"/>
            <a:ext cx="10515600" cy="653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Socijalne inovacije (20,55 milijuna EUR)  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:a16="http://schemas.microsoft.com/office/drawing/2014/main" id="{AA0C518E-99FF-6743-B984-55051B248047}"/>
              </a:ext>
            </a:extLst>
          </p:cNvPr>
          <p:cNvSpPr txBox="1"/>
          <p:nvPr/>
        </p:nvSpPr>
        <p:spPr>
          <a:xfrm>
            <a:off x="6607414" y="2286483"/>
            <a:ext cx="456809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hr-HR" sz="2400" dirty="0">
                <a:solidFill>
                  <a:srgbClr val="1E265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Integracija marginaliziranih skupina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54950CD-FA79-6E41-8E71-475372D46B04}"/>
              </a:ext>
            </a:extLst>
          </p:cNvPr>
          <p:cNvSpPr/>
          <p:nvPr/>
        </p:nvSpPr>
        <p:spPr>
          <a:xfrm>
            <a:off x="6172200" y="2391210"/>
            <a:ext cx="356938" cy="356938"/>
          </a:xfrm>
          <a:prstGeom prst="ellipse">
            <a:avLst/>
          </a:prstGeom>
          <a:solidFill>
            <a:srgbClr val="1E26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9" name="TextBox 5">
            <a:extLst>
              <a:ext uri="{FF2B5EF4-FFF2-40B4-BE49-F238E27FC236}">
                <a16:creationId xmlns:a16="http://schemas.microsoft.com/office/drawing/2014/main" id="{3A9CF885-48E3-8546-AC8A-328B614BAC6C}"/>
              </a:ext>
            </a:extLst>
          </p:cNvPr>
          <p:cNvSpPr txBox="1"/>
          <p:nvPr/>
        </p:nvSpPr>
        <p:spPr>
          <a:xfrm>
            <a:off x="6170094" y="2367286"/>
            <a:ext cx="342708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b="1" u="none" strike="noStrike" kern="1200" cap="none" spc="0" normalizeH="0" baseline="0" noProof="0" dirty="0">
                <a:ln>
                  <a:noFill/>
                </a:ln>
                <a:solidFill>
                  <a:srgbClr val="A6CF38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j</a:t>
            </a:r>
            <a:endParaRPr kumimoji="0" lang="en-US" b="1" u="none" strike="noStrike" kern="1200" cap="none" spc="0" normalizeH="0" baseline="0" noProof="0" dirty="0">
              <a:ln>
                <a:noFill/>
              </a:ln>
              <a:solidFill>
                <a:srgbClr val="A6CF38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B448F371-4E7B-5249-BF48-52BEA4903708}"/>
              </a:ext>
            </a:extLst>
          </p:cNvPr>
          <p:cNvSpPr txBox="1">
            <a:spLocks/>
          </p:cNvSpPr>
          <p:nvPr/>
        </p:nvSpPr>
        <p:spPr>
          <a:xfrm>
            <a:off x="617974" y="1311055"/>
            <a:ext cx="4730572" cy="2117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1900" kern="1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Inovativne izvaninstitucionalne socijalne usluge – dodatna podrška procesu </a:t>
            </a:r>
            <a:r>
              <a:rPr lang="hr-HR" sz="1900" kern="100" dirty="0" err="1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deinstitucionalizacije</a:t>
            </a:r>
            <a:r>
              <a:rPr lang="hr-HR" sz="1900" kern="1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 prevencije institucionalizacije 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1900" dirty="0">
                <a:solidFill>
                  <a:schemeClr val="accent1">
                    <a:lumMod val="75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Uspostava pet funkcionalnih centara za rad u lokalnim zajednicama s većinski romskim stanovništvom</a:t>
            </a:r>
            <a:endParaRPr lang="sr-Latn-RS" sz="1900" dirty="0">
              <a:solidFill>
                <a:schemeClr val="accent1">
                  <a:lumMod val="75000"/>
                </a:schemeClr>
              </a:solidFill>
              <a:cs typeface="Calibri Light" panose="020F0302020204030204" pitchFamily="34" charset="0"/>
            </a:endParaRP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sr-Latn-RS" sz="2200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sr-Latn-RS" sz="24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sr-Latn-RS" sz="24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E6C4EED-1217-5D59-DE05-72CC168F3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4556" y="1311055"/>
            <a:ext cx="5438775" cy="1939332"/>
          </a:xfrm>
          <a:prstGeom prst="rect">
            <a:avLst/>
          </a:prstGeom>
        </p:spPr>
      </p:pic>
      <p:sp>
        <p:nvSpPr>
          <p:cNvPr id="22" name="Title 1">
            <a:extLst>
              <a:ext uri="{FF2B5EF4-FFF2-40B4-BE49-F238E27FC236}">
                <a16:creationId xmlns:a16="http://schemas.microsoft.com/office/drawing/2014/main" id="{BB8E525A-2479-ED99-2EE3-4AFA6D6BD3AE}"/>
              </a:ext>
            </a:extLst>
          </p:cNvPr>
          <p:cNvSpPr txBox="1">
            <a:spLocks/>
          </p:cNvSpPr>
          <p:nvPr/>
        </p:nvSpPr>
        <p:spPr>
          <a:xfrm>
            <a:off x="990600" y="3899243"/>
            <a:ext cx="10515600" cy="6531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Materijalna deprivacija (74,88 milijuna EUR)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E866BAF0-B63D-6632-0037-C8BC52A3AA91}"/>
              </a:ext>
            </a:extLst>
          </p:cNvPr>
          <p:cNvSpPr txBox="1">
            <a:spLocks/>
          </p:cNvSpPr>
          <p:nvPr/>
        </p:nvSpPr>
        <p:spPr>
          <a:xfrm>
            <a:off x="602902" y="4773018"/>
            <a:ext cx="4760716" cy="100483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500"/>
              </a:spcBef>
              <a:spcAft>
                <a:spcPts val="600"/>
              </a:spcAft>
              <a:buClr>
                <a:srgbClr val="A6CF38"/>
              </a:buClr>
            </a:pPr>
            <a:r>
              <a:rPr lang="hr-HR" sz="1900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Podjela hrane i osnovne materijalne pomoći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r>
              <a:rPr lang="hr-HR" sz="1900" dirty="0">
                <a:solidFill>
                  <a:schemeClr val="accent1">
                    <a:lumMod val="75000"/>
                  </a:schemeClr>
                </a:solidFill>
                <a:cs typeface="Calibri Light" panose="020F0302020204030204" pitchFamily="34" charset="0"/>
              </a:rPr>
              <a:t>Podjela školskih obroka za djecu u siromaštvu ili u riziku od siromaštva</a:t>
            </a: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sr-Latn-RS" sz="2000" dirty="0">
              <a:solidFill>
                <a:schemeClr val="accent1">
                  <a:lumMod val="75000"/>
                </a:schemeClr>
              </a:solidFill>
              <a:cs typeface="Calibri Light" panose="020F0302020204030204" pitchFamily="34" charset="0"/>
            </a:endParaRP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sr-Latn-RS" sz="2200" dirty="0">
              <a:solidFill>
                <a:schemeClr val="accent1">
                  <a:lumMod val="7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sr-Latn-RS" sz="24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>
              <a:spcBef>
                <a:spcPts val="500"/>
              </a:spcBef>
              <a:buClr>
                <a:srgbClr val="A6CF38"/>
              </a:buClr>
            </a:pPr>
            <a:endParaRPr lang="sr-Latn-RS" sz="2400" dirty="0">
              <a:solidFill>
                <a:srgbClr val="1E265A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469F5F0D-87DD-7EFF-8274-CE407477BC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09806" y="4822895"/>
            <a:ext cx="5343525" cy="1000125"/>
          </a:xfrm>
          <a:prstGeom prst="rect">
            <a:avLst/>
          </a:prstGeom>
        </p:spPr>
      </p:pic>
      <p:pic>
        <p:nvPicPr>
          <p:cNvPr id="4" name="Graphic 1">
            <a:extLst>
              <a:ext uri="{FF2B5EF4-FFF2-40B4-BE49-F238E27FC236}">
                <a16:creationId xmlns:a16="http://schemas.microsoft.com/office/drawing/2014/main" id="{4CB9DE1D-2C3E-36F1-05EA-34674FA59B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8781" y="281712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049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9056"/>
            <a:ext cx="10515600" cy="498917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hr-HR" sz="41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Poziv „</a:t>
            </a:r>
            <a:r>
              <a:rPr lang="da-DK" sz="41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Inovativne socijalne usluge - odmor od skrbi </a:t>
            </a:r>
            <a:endParaRPr lang="hr-HR" sz="4100" b="1" dirty="0">
              <a:solidFill>
                <a:srgbClr val="13137A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da-DK" sz="41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(pilot projekt)</a:t>
            </a:r>
            <a:r>
              <a:rPr lang="hr-HR" sz="41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” – </a:t>
            </a:r>
            <a:r>
              <a:rPr lang="hr-HR" sz="4100" b="1" dirty="0" err="1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slide</a:t>
            </a:r>
            <a:r>
              <a:rPr lang="hr-HR" sz="41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I </a:t>
            </a:r>
          </a:p>
          <a:p>
            <a:pPr marL="0" indent="0" algn="ctr">
              <a:spcBef>
                <a:spcPct val="0"/>
              </a:spcBef>
              <a:buNone/>
            </a:pPr>
            <a:endParaRPr lang="hr-HR" sz="2600" b="1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hr-HR" sz="24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CILJ POZIVA: </a:t>
            </a:r>
            <a:r>
              <a:rPr lang="hr-HR" sz="24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</a:t>
            </a:r>
            <a:r>
              <a:rPr lang="hr-HR" sz="2400" b="0" i="0" u="none" strike="noStrike" dirty="0">
                <a:solidFill>
                  <a:srgbClr val="000000"/>
                </a:solidFill>
              </a:rPr>
              <a:t>ružanje podrške razvoju i pružanju inovativnih socijalnih usluga s ciljem prevencije institucionalizacije i veće uključenosti u zajednicu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hr-HR" sz="24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SPECIFIČNI CILJ POZIVA: </a:t>
            </a:r>
            <a:r>
              <a:rPr lang="hr-HR" sz="24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Pružanje inovativne socijalne usluge odmor od skrbi osobama koje skrbe o članu kućanstva koji je u potpunosti ovisan o njihovoj pomoći i njezi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hr-HR" sz="24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PRIHVATLJIVE AKTIVNOSTI: </a:t>
            </a:r>
          </a:p>
          <a:p>
            <a:pPr lvl="1" algn="just">
              <a:lnSpc>
                <a:spcPct val="110000"/>
              </a:lnSpc>
            </a:pPr>
            <a:r>
              <a:rPr lang="hr-HR" b="0" i="0" u="none" strike="noStrike" dirty="0">
                <a:solidFill>
                  <a:srgbClr val="000000"/>
                </a:solidFill>
              </a:rPr>
              <a:t>Aktivnosti koje omogućavaju odmor od skrbi osobama koje skrbe o članu kućanstva koji je u potpunosti ovisan o njihovoj pomoći i njezi (dijete/djeca s teškoćama u razvoju i/ili osoba/osobe s invaliditetom), a imaju priznato pravo na status roditelja njegovatelja/njegovatelja</a:t>
            </a:r>
          </a:p>
          <a:p>
            <a:pPr lvl="1" algn="just">
              <a:lnSpc>
                <a:spcPct val="110000"/>
              </a:lnSpc>
            </a:pPr>
            <a:r>
              <a:rPr lang="hr-HR" dirty="0">
                <a:solidFill>
                  <a:srgbClr val="000000"/>
                </a:solidFill>
              </a:rPr>
              <a:t>Komunikacija i vidljivost  </a:t>
            </a:r>
          </a:p>
          <a:p>
            <a:pPr lvl="1" algn="just">
              <a:lnSpc>
                <a:spcPct val="110000"/>
              </a:lnSpc>
            </a:pPr>
            <a:r>
              <a:rPr lang="hr-HR" dirty="0">
                <a:solidFill>
                  <a:srgbClr val="000000"/>
                </a:solidFill>
              </a:rPr>
              <a:t>Upravljanje projektom i administracija</a:t>
            </a:r>
          </a:p>
          <a:p>
            <a:pPr algn="just">
              <a:lnSpc>
                <a:spcPct val="110000"/>
              </a:lnSpc>
              <a:buFont typeface="Wingdings" panose="05000000000000000000" pitchFamily="2" charset="2"/>
              <a:buChar char="ü"/>
            </a:pPr>
            <a:endParaRPr lang="hr-HR" sz="3100" dirty="0"/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73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9154"/>
            <a:ext cx="10515600" cy="4887809"/>
          </a:xfrm>
        </p:spPr>
        <p:txBody>
          <a:bodyPr/>
          <a:lstStyle/>
          <a:p>
            <a:pPr marL="0" indent="0" algn="ctr">
              <a:buNone/>
            </a:pPr>
            <a:r>
              <a:rPr lang="hr-HR" b="1" dirty="0">
                <a:solidFill>
                  <a:srgbClr val="171796"/>
                </a:solidFill>
              </a:rPr>
              <a:t>SADRŽAJ</a:t>
            </a:r>
          </a:p>
          <a:p>
            <a:pPr marL="0" indent="0" algn="ctr">
              <a:buNone/>
            </a:pPr>
            <a:endParaRPr lang="hr-HR" b="1" dirty="0">
              <a:solidFill>
                <a:srgbClr val="171796"/>
              </a:solidFill>
            </a:endParaRPr>
          </a:p>
          <a:p>
            <a:pPr marL="514350" indent="-514350" algn="just">
              <a:buAutoNum type="arabicPeriod"/>
            </a:pPr>
            <a:r>
              <a:rPr lang="hr-HR" dirty="0">
                <a:solidFill>
                  <a:srgbClr val="171796"/>
                </a:solidFill>
              </a:rPr>
              <a:t>Predstavljanje natječaja financiranih iz nacionalnih izvora sredstava </a:t>
            </a:r>
          </a:p>
          <a:p>
            <a:pPr marL="361950" indent="180975" algn="just"/>
            <a:r>
              <a:rPr lang="hr-HR" sz="2400" dirty="0">
                <a:solidFill>
                  <a:srgbClr val="171796"/>
                </a:solidFill>
              </a:rPr>
              <a:t>Uvod</a:t>
            </a:r>
          </a:p>
          <a:p>
            <a:pPr marL="361950" indent="180975" algn="just"/>
            <a:r>
              <a:rPr lang="hr-HR" sz="2400" dirty="0">
                <a:solidFill>
                  <a:srgbClr val="171796"/>
                </a:solidFill>
              </a:rPr>
              <a:t>Plan za raspisivanje natječaja u 2024. godini</a:t>
            </a:r>
          </a:p>
          <a:p>
            <a:pPr marL="361950" indent="180975" algn="just"/>
            <a:r>
              <a:rPr lang="hr-HR" sz="2400" dirty="0">
                <a:solidFill>
                  <a:srgbClr val="171796"/>
                </a:solidFill>
              </a:rPr>
              <a:t>Nastavak financiranja dvogodišnjih i trogodišnjih programa u 2024./2025. </a:t>
            </a:r>
            <a:br>
              <a:rPr lang="hr-HR" sz="2400" dirty="0">
                <a:solidFill>
                  <a:srgbClr val="171796"/>
                </a:solidFill>
              </a:rPr>
            </a:br>
            <a:r>
              <a:rPr lang="hr-HR" sz="2400" dirty="0">
                <a:solidFill>
                  <a:srgbClr val="171796"/>
                </a:solidFill>
              </a:rPr>
              <a:t>   godini</a:t>
            </a:r>
          </a:p>
          <a:p>
            <a:pPr marL="514350" indent="-514350" algn="just">
              <a:buAutoNum type="arabicPeriod" startAt="2"/>
            </a:pPr>
            <a:r>
              <a:rPr lang="hr-HR" dirty="0">
                <a:solidFill>
                  <a:srgbClr val="171796"/>
                </a:solidFill>
              </a:rPr>
              <a:t>Predstavljanje natječaja sufinanciranih iz Europskog socijalnog fonda Plus (ESF+) </a:t>
            </a:r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461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109098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hr-HR" sz="128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Poziv „</a:t>
            </a:r>
            <a:r>
              <a:rPr lang="da-DK" sz="128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Inovativne socijalne usluge - odmor od skrbi </a:t>
            </a:r>
            <a:endParaRPr lang="hr-HR" sz="12800" b="1" dirty="0">
              <a:solidFill>
                <a:srgbClr val="13137A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da-DK" sz="128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(pilot projekt)</a:t>
            </a:r>
            <a:r>
              <a:rPr lang="hr-HR" sz="128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” – </a:t>
            </a:r>
            <a:r>
              <a:rPr lang="hr-HR" sz="12800" b="1" dirty="0" err="1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slide</a:t>
            </a:r>
            <a:r>
              <a:rPr lang="hr-HR" sz="128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II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hr-HR" sz="8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CILJNE SKUPINE: </a:t>
            </a:r>
            <a:r>
              <a:rPr lang="hr-HR" sz="8000" b="0" i="0" u="none" strike="noStrike" dirty="0">
                <a:solidFill>
                  <a:srgbClr val="000000"/>
                </a:solidFill>
              </a:rPr>
              <a:t>Osoba koja ima priznato pravo na status </a:t>
            </a:r>
            <a:r>
              <a:rPr lang="hr-HR" sz="8000" b="1" i="0" u="none" strike="noStrike" dirty="0">
                <a:solidFill>
                  <a:srgbClr val="000000"/>
                </a:solidFill>
              </a:rPr>
              <a:t>roditelja njegovatelja/njegovatelja </a:t>
            </a:r>
            <a:r>
              <a:rPr lang="hr-HR" sz="8000" b="0" i="0" u="none" strike="noStrike" dirty="0">
                <a:solidFill>
                  <a:srgbClr val="000000"/>
                </a:solidFill>
              </a:rPr>
              <a:t>za skrb o djetetu/djeci s teškoćama ili osobi/osobama s invaliditetom </a:t>
            </a:r>
          </a:p>
          <a:p>
            <a:pPr marL="0" indent="0" algn="just">
              <a:lnSpc>
                <a:spcPct val="110000"/>
              </a:lnSpc>
              <a:buNone/>
            </a:pPr>
            <a:r>
              <a:rPr lang="hr-HR" sz="8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PRIJAVITELJI I PARTNERI: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hr-HR" sz="8000" dirty="0">
                <a:solidFill>
                  <a:srgbClr val="000000"/>
                </a:solidFill>
              </a:rPr>
              <a:t>Ustanove k</a:t>
            </a:r>
            <a:r>
              <a:rPr lang="hr-HR" sz="8000" b="0" i="0" u="none" strike="noStrike" dirty="0">
                <a:solidFill>
                  <a:srgbClr val="000000"/>
                </a:solidFill>
              </a:rPr>
              <a:t>oje pružaju socijalne usluge djeci s teškoćama u razvoju i/ili osobama s invaliditetom: </a:t>
            </a:r>
            <a:r>
              <a:rPr lang="pl-PL" sz="8000" b="0" i="0" u="none" strike="noStrike" dirty="0">
                <a:solidFill>
                  <a:srgbClr val="000000"/>
                </a:solidFill>
              </a:rPr>
              <a:t>domovi socijalne skrbi (centri za odgoj i obrazovanje; centri za rehabilitaciju; centri za pružanje usluga u zajednici; domovi za odrasle osobe)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hr-HR" sz="8000" b="0" i="0" u="none" strike="noStrike" dirty="0">
                <a:solidFill>
                  <a:srgbClr val="000000"/>
                </a:solidFill>
              </a:rPr>
              <a:t>Udruge, vjerske zajednice, pravne osobe vjerske zajednice, zadruge </a:t>
            </a:r>
            <a:endParaRPr lang="hr-HR" sz="80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hr-HR" sz="8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FINANCIJSKA ALOKACIJA POZIVA: </a:t>
            </a:r>
            <a:r>
              <a:rPr lang="hr-HR" sz="8000" b="0" i="0" u="none" strike="noStrike" dirty="0">
                <a:solidFill>
                  <a:srgbClr val="000000"/>
                </a:solidFill>
              </a:rPr>
              <a:t>3.000.000,00 €</a:t>
            </a:r>
          </a:p>
          <a:p>
            <a:pPr lvl="1" algn="just">
              <a:lnSpc>
                <a:spcPct val="110000"/>
              </a:lnSpc>
            </a:pPr>
            <a:r>
              <a:rPr lang="hr-HR" sz="8000" dirty="0"/>
              <a:t>Minimalni – maksimalni iznos po projektu: 100.000,00 </a:t>
            </a:r>
            <a:r>
              <a:rPr lang="hr-HR" sz="8000" b="0" i="0" u="none" strike="noStrike" dirty="0">
                <a:solidFill>
                  <a:srgbClr val="000000"/>
                </a:solidFill>
              </a:rPr>
              <a:t>€ - </a:t>
            </a:r>
            <a:r>
              <a:rPr lang="hr-HR" sz="8000" dirty="0"/>
              <a:t>150.000,00 </a:t>
            </a:r>
            <a:r>
              <a:rPr lang="hr-HR" sz="8000" b="0" i="0" u="none" strike="noStrike" dirty="0">
                <a:solidFill>
                  <a:srgbClr val="000000"/>
                </a:solidFill>
              </a:rPr>
              <a:t>€</a:t>
            </a:r>
            <a:endParaRPr lang="hr-HR" sz="8000" dirty="0"/>
          </a:p>
          <a:p>
            <a:pPr marL="0" indent="0" algn="just">
              <a:lnSpc>
                <a:spcPct val="110000"/>
              </a:lnSpc>
              <a:buNone/>
            </a:pPr>
            <a:r>
              <a:rPr lang="da-DK" sz="8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RAZDOBLJE PROVEDBE PROJEKTA: </a:t>
            </a:r>
            <a:r>
              <a:rPr lang="da-DK" sz="8000" dirty="0"/>
              <a:t> </a:t>
            </a:r>
            <a:r>
              <a:rPr lang="hr-HR" sz="8000" dirty="0"/>
              <a:t>12</a:t>
            </a:r>
            <a:r>
              <a:rPr lang="da-DK" sz="8000" dirty="0"/>
              <a:t> </a:t>
            </a:r>
            <a:r>
              <a:rPr lang="hr-HR" sz="8000" dirty="0"/>
              <a:t>- </a:t>
            </a:r>
            <a:r>
              <a:rPr lang="da-DK" sz="8000" dirty="0"/>
              <a:t>1</a:t>
            </a:r>
            <a:r>
              <a:rPr lang="hr-HR" sz="8000" dirty="0"/>
              <a:t>8</a:t>
            </a:r>
            <a:r>
              <a:rPr lang="da-DK" sz="8000" dirty="0"/>
              <a:t> mjesec</a:t>
            </a:r>
            <a:r>
              <a:rPr lang="hr-HR" sz="8000" dirty="0"/>
              <a:t>i</a:t>
            </a:r>
          </a:p>
          <a:p>
            <a:pPr marL="0" indent="0" algn="just">
              <a:lnSpc>
                <a:spcPct val="110000"/>
              </a:lnSpc>
              <a:buNone/>
            </a:pPr>
            <a:endParaRPr lang="hr-HR" sz="4400" b="1" i="1" dirty="0">
              <a:solidFill>
                <a:srgbClr val="C0000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lnSpc>
                <a:spcPct val="110000"/>
              </a:lnSpc>
              <a:buNone/>
            </a:pPr>
            <a:r>
              <a:rPr lang="hr-HR" sz="6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Tahoma" panose="020B0604030504040204" pitchFamily="34" charset="0"/>
                <a:cs typeface="Tahoma" panose="020B0604030504040204" pitchFamily="34" charset="0"/>
              </a:rPr>
              <a:t>Poziv je u završnim fazama pripreme. </a:t>
            </a:r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495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686" y="1279724"/>
            <a:ext cx="10515600" cy="472306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hr-HR" sz="128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Poziv „</a:t>
            </a:r>
            <a:r>
              <a:rPr lang="da-DK" sz="128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Širenje mreže socijalnih usluga za djecu - faza 1</a:t>
            </a:r>
            <a:r>
              <a:rPr lang="hr-HR" sz="128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hr-HR" sz="12800" b="1" dirty="0" err="1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slide</a:t>
            </a:r>
            <a:r>
              <a:rPr lang="hr-HR" sz="128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I </a:t>
            </a:r>
            <a:endParaRPr lang="da-DK" sz="12800" b="1" dirty="0">
              <a:solidFill>
                <a:srgbClr val="13137A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hr-HR" sz="4000" b="1" dirty="0"/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hr-HR" sz="8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CILJ POZIVA: </a:t>
            </a:r>
            <a:r>
              <a:rPr lang="hr-HR" sz="8000" b="0" i="0" u="none" strike="noStrike" dirty="0">
                <a:solidFill>
                  <a:srgbClr val="000000"/>
                </a:solidFill>
              </a:rPr>
              <a:t>Unaprjeđenje socijalne uključenosti kroz pružanje podrške razvoju učinkovitih i </a:t>
            </a:r>
            <a:r>
              <a:rPr lang="hr-HR" sz="8000" b="0" i="0" u="none" strike="noStrike" dirty="0" err="1">
                <a:solidFill>
                  <a:srgbClr val="000000"/>
                </a:solidFill>
              </a:rPr>
              <a:t>uključivih</a:t>
            </a:r>
            <a:r>
              <a:rPr lang="hr-HR" sz="8000" b="0" i="0" u="none" strike="noStrike" dirty="0">
                <a:solidFill>
                  <a:srgbClr val="000000"/>
                </a:solidFill>
              </a:rPr>
              <a:t> socijalnih usluga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hr-HR" sz="8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PRIHVATLJIVE AKTIVNOSTI: 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hr-HR" sz="8000" b="0" i="0" u="none" strike="noStrike" dirty="0">
                <a:solidFill>
                  <a:srgbClr val="000000"/>
                </a:solidFill>
              </a:rPr>
              <a:t>razvoj usluga u zajednici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hr-HR" sz="8000" b="0" i="0" u="none" strike="noStrike" dirty="0">
                <a:solidFill>
                  <a:srgbClr val="000000"/>
                </a:solidFill>
              </a:rPr>
              <a:t>dostupnost usluga u zajednici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hr-HR" sz="8000" b="0" i="0" u="none" strike="noStrike" dirty="0">
                <a:solidFill>
                  <a:srgbClr val="000000"/>
                </a:solidFill>
              </a:rPr>
              <a:t>prevencija institucionalizacije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hr-HR" sz="8000" b="0" i="0" u="none" strike="noStrike" dirty="0">
                <a:solidFill>
                  <a:srgbClr val="000000"/>
                </a:solidFill>
              </a:rPr>
              <a:t>izgradnja sustava supervizije udomitelja u sustavu socijalne skrbi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hr-HR" sz="8000" b="0" i="0" u="none" strike="noStrike" dirty="0">
                <a:solidFill>
                  <a:srgbClr val="000000"/>
                </a:solidFill>
              </a:rPr>
              <a:t>pružanje  supervizije udomiteljima u sustavu socijalne skrbi</a:t>
            </a: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hr-HR" sz="8000" b="0" i="0" u="none" strike="noStrike" dirty="0">
                <a:solidFill>
                  <a:srgbClr val="000000"/>
                </a:solidFill>
              </a:rPr>
              <a:t>jačanje organizacija civilnog društva čije područje djelovanja je </a:t>
            </a:r>
            <a:r>
              <a:rPr lang="hr-HR" sz="8000" b="0" i="0" u="none" strike="noStrike" dirty="0" err="1">
                <a:solidFill>
                  <a:srgbClr val="000000"/>
                </a:solidFill>
              </a:rPr>
              <a:t>udomiteljstvo</a:t>
            </a:r>
            <a:endParaRPr lang="hr-HR" sz="8000" b="0" i="0" u="none" strike="noStrike" dirty="0">
              <a:solidFill>
                <a:srgbClr val="000000"/>
              </a:solidFill>
            </a:endParaRPr>
          </a:p>
          <a:p>
            <a:pPr lvl="1" algn="just">
              <a:lnSpc>
                <a:spcPct val="120000"/>
              </a:lnSpc>
              <a:spcBef>
                <a:spcPts val="600"/>
              </a:spcBef>
            </a:pPr>
            <a:r>
              <a:rPr lang="hr-HR" sz="8000" b="0" i="0" u="none" strike="noStrike" dirty="0">
                <a:solidFill>
                  <a:srgbClr val="000000"/>
                </a:solidFill>
              </a:rPr>
              <a:t>implementacija i praćenje standarda kvalitete </a:t>
            </a:r>
            <a:r>
              <a:rPr lang="hr-HR" sz="8000" b="0" i="0" u="none" strike="noStrike" dirty="0" err="1">
                <a:solidFill>
                  <a:srgbClr val="000000"/>
                </a:solidFill>
              </a:rPr>
              <a:t>udomiteljstva</a:t>
            </a:r>
            <a:endParaRPr lang="hr-HR" sz="8000" b="0" i="0" u="none" strike="noStrike" dirty="0">
              <a:solidFill>
                <a:srgbClr val="000000"/>
              </a:solidFill>
            </a:endParaRPr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113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134"/>
            <a:ext cx="10515600" cy="505182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hr-HR" sz="9800" b="1" dirty="0"/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sz="9800" b="1" i="0" u="none" strike="noStrike" kern="1200" cap="none" spc="0" normalizeH="0" baseline="0" noProof="0" dirty="0">
                <a:ln>
                  <a:noFill/>
                </a:ln>
                <a:solidFill>
                  <a:srgbClr val="13137A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Poziv „</a:t>
            </a:r>
            <a:r>
              <a:rPr kumimoji="0" lang="da-DK" sz="9800" b="1" i="0" u="none" strike="noStrike" kern="1200" cap="none" spc="0" normalizeH="0" baseline="0" noProof="0" dirty="0">
                <a:ln>
                  <a:noFill/>
                </a:ln>
                <a:solidFill>
                  <a:srgbClr val="13137A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Širenje mreže socijalnih usluga za djecu - faza 1</a:t>
            </a:r>
            <a:r>
              <a:rPr kumimoji="0" lang="hr-HR" sz="9800" b="1" i="0" u="none" strike="noStrike" kern="1200" cap="none" spc="0" normalizeH="0" baseline="0" noProof="0" dirty="0">
                <a:ln>
                  <a:noFill/>
                </a:ln>
                <a:solidFill>
                  <a:srgbClr val="13137A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”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r-HR" sz="9800" b="1" i="0" u="none" strike="noStrike" kern="1200" cap="none" spc="0" normalizeH="0" baseline="0" noProof="0" dirty="0" err="1">
                <a:ln>
                  <a:noFill/>
                </a:ln>
                <a:solidFill>
                  <a:srgbClr val="13137A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slide</a:t>
            </a:r>
            <a:r>
              <a:rPr kumimoji="0" lang="hr-HR" sz="9800" b="1" i="0" u="none" strike="noStrike" kern="1200" cap="none" spc="0" normalizeH="0" baseline="0" noProof="0" dirty="0">
                <a:ln>
                  <a:noFill/>
                </a:ln>
                <a:solidFill>
                  <a:srgbClr val="13137A"/>
                </a:solidFill>
                <a:effectLst/>
                <a:uLnTx/>
                <a:uFillTx/>
                <a:latin typeface="Calibri" panose="020F0502020204030204"/>
                <a:ea typeface="Tahoma" panose="020B0604030504040204" pitchFamily="34" charset="0"/>
                <a:cs typeface="Tahoma" panose="020B0604030504040204" pitchFamily="34" charset="0"/>
              </a:rPr>
              <a:t> II </a:t>
            </a:r>
            <a:endParaRPr kumimoji="0" lang="da-DK" sz="9800" b="1" i="0" u="none" strike="noStrike" kern="1200" cap="none" spc="0" normalizeH="0" baseline="0" noProof="0" dirty="0">
              <a:ln>
                <a:noFill/>
              </a:ln>
              <a:solidFill>
                <a:srgbClr val="13137A"/>
              </a:solidFill>
              <a:effectLst/>
              <a:uLnTx/>
              <a:uFillTx/>
              <a:latin typeface="Calibri" panose="020F0502020204030204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spcBef>
                <a:spcPct val="0"/>
              </a:spcBef>
              <a:buNone/>
            </a:pPr>
            <a:endParaRPr lang="hr-HR" sz="1400" b="1" dirty="0"/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hr-HR" sz="8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CILJNE SKUPINE: </a:t>
            </a:r>
            <a:r>
              <a:rPr lang="hr-HR" sz="8000" u="none" strike="noStrike" dirty="0">
                <a:solidFill>
                  <a:srgbClr val="000000"/>
                </a:solidFill>
              </a:rPr>
              <a:t>djeca pripadnici romske nacionalne manjine; djeca korisnici zajamčene minimalne naknade; djeca u manje razvijenim, posebno ruralnim područjima; djeca s teškoćama u razvoju; djeca migranti (djeca bez pratnje, tražitelji, azilanti, stranci pod supsidijarnom i privremenom zaštitom mlađi od 18 godina); djeca u alternativnoj skrbi; djeca iz Ukrajine i sva ostala raseljena djeca; djeca čiji su roditelji u zatvoru.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hr-HR" sz="8000" u="none" strike="noStrike" dirty="0">
              <a:solidFill>
                <a:srgbClr val="00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r-HR" sz="8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PRIJAVITELJI I PARTNERI: 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hr-HR" sz="8000" dirty="0">
                <a:solidFill>
                  <a:srgbClr val="000000"/>
                </a:solidFill>
              </a:rPr>
              <a:t>pružatelji socijalnih usluga – organizacije civilnoga društva, ustanove, JLP(R)S, vijeća nacionalnih manjina, stručne komore, vjerske zajednice</a:t>
            </a:r>
          </a:p>
          <a:p>
            <a:pPr>
              <a:spcBef>
                <a:spcPts val="600"/>
              </a:spcBef>
            </a:pPr>
            <a:endParaRPr lang="hr-HR" sz="8000" u="none" strike="noStrike" dirty="0">
              <a:solidFill>
                <a:srgbClr val="00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r-HR" sz="8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FINANCIJSKA ALOKACIJA POZIVA (FAZA 1): </a:t>
            </a:r>
            <a:r>
              <a:rPr lang="hr-HR" sz="80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r>
              <a:rPr lang="hr-HR" sz="8000" u="none" strike="noStrike" dirty="0">
                <a:solidFill>
                  <a:srgbClr val="000000"/>
                </a:solidFill>
              </a:rPr>
              <a:t>.000.000,00 €</a:t>
            </a:r>
            <a:r>
              <a:rPr lang="hr-HR" sz="8000" dirty="0"/>
              <a:t> 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da-DK" sz="8000" b="1" dirty="0"/>
              <a:t> </a:t>
            </a:r>
            <a:endParaRPr lang="hr-HR" sz="8000" dirty="0"/>
          </a:p>
          <a:p>
            <a:pPr marL="0" indent="0">
              <a:spcBef>
                <a:spcPts val="600"/>
              </a:spcBef>
              <a:buNone/>
            </a:pPr>
            <a:r>
              <a:rPr lang="hr-HR" sz="8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PLANIRANA OBJAVA POZIVA: </a:t>
            </a:r>
            <a:r>
              <a:rPr lang="hr-HR" sz="8000" dirty="0">
                <a:solidFill>
                  <a:srgbClr val="00000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lipanj 2024. </a:t>
            </a:r>
            <a:endParaRPr lang="hr-HR" sz="8000" b="1" dirty="0"/>
          </a:p>
          <a:p>
            <a:pPr marL="0" indent="0" algn="just">
              <a:lnSpc>
                <a:spcPct val="120000"/>
              </a:lnSpc>
              <a:buNone/>
            </a:pPr>
            <a:endParaRPr lang="hr-HR" sz="3600" b="0" i="0" u="none" strike="noStrike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19715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896"/>
            <a:ext cx="10515600" cy="472306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70000"/>
              </a:lnSpc>
              <a:spcBef>
                <a:spcPct val="0"/>
              </a:spcBef>
              <a:buNone/>
            </a:pPr>
            <a:r>
              <a:rPr lang="hr-HR" sz="32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Informacije o ESF+ Pozivima </a:t>
            </a:r>
          </a:p>
          <a:p>
            <a:pPr marL="0" indent="0">
              <a:buNone/>
            </a:pPr>
            <a:endParaRPr lang="hr-HR" sz="2200" dirty="0"/>
          </a:p>
          <a:p>
            <a:pPr marL="0" indent="0">
              <a:lnSpc>
                <a:spcPct val="70000"/>
              </a:lnSpc>
              <a:spcBef>
                <a:spcPts val="600"/>
              </a:spcBef>
              <a:buNone/>
            </a:pPr>
            <a:r>
              <a:rPr lang="hr-HR" sz="2000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MREŽNE STRANICE:</a:t>
            </a:r>
          </a:p>
          <a:p>
            <a:r>
              <a:rPr lang="hr-HR" sz="2000" dirty="0"/>
              <a:t>Europskog socijalnog fonda plus </a:t>
            </a:r>
          </a:p>
          <a:p>
            <a:pPr marL="457200" lvl="1" indent="0">
              <a:buNone/>
            </a:pPr>
            <a:r>
              <a:rPr lang="hr-HR" sz="2000" dirty="0">
                <a:hlinkClick r:id="rId2"/>
              </a:rPr>
              <a:t>https://esf.hr/esfplus/</a:t>
            </a:r>
            <a:endParaRPr lang="hr-HR" sz="2000" dirty="0"/>
          </a:p>
          <a:p>
            <a:r>
              <a:rPr lang="hr-HR" sz="2000" dirty="0"/>
              <a:t>Indikativni Godišnji plan objave poziva na dostavu projektnih prijedloga sufinanciranih iz ESF+ </a:t>
            </a:r>
          </a:p>
          <a:p>
            <a:pPr marL="457200" lvl="1" indent="0">
              <a:buNone/>
            </a:pPr>
            <a:r>
              <a:rPr lang="hr-HR" sz="2000" u="sng" dirty="0">
                <a:solidFill>
                  <a:srgbClr val="0563C1"/>
                </a:solidFill>
                <a:ea typeface="Aptos" panose="020B0004020202020204" pitchFamily="34" charset="0"/>
                <a:hlinkClick r:id="rId3"/>
              </a:rPr>
              <a:t>https://esf.hr/esfplus/indikativni-godisnji-plan-objave-poziva/</a:t>
            </a:r>
            <a:endParaRPr lang="hr-HR" sz="2000" dirty="0"/>
          </a:p>
          <a:p>
            <a:r>
              <a:rPr lang="hr-HR" sz="2000" dirty="0"/>
              <a:t>Ministarstva rada, mirovinskoga sustava, obitelji i socijalne politike  </a:t>
            </a:r>
          </a:p>
          <a:p>
            <a:pPr marL="457200" lvl="1" indent="0">
              <a:buNone/>
            </a:pPr>
            <a:r>
              <a:rPr lang="hr-HR" sz="2000" dirty="0">
                <a:hlinkClick r:id="rId4"/>
              </a:rPr>
              <a:t>https://mrosp.gov.hr</a:t>
            </a:r>
            <a:endParaRPr lang="hr-HR" sz="2000" dirty="0"/>
          </a:p>
          <a:p>
            <a:endParaRPr lang="hr-HR" sz="2200" dirty="0"/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9787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phic 1">
            <a:extLst>
              <a:ext uri="{FF2B5EF4-FFF2-40B4-BE49-F238E27FC236}">
                <a16:creationId xmlns:a16="http://schemas.microsoft.com/office/drawing/2014/main" id="{2C473D13-2A52-72BB-D548-A75326AFF8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2BC18992-133A-4E54-8D1E-AC6E4DCD7021}"/>
              </a:ext>
            </a:extLst>
          </p:cNvPr>
          <p:cNvSpPr txBox="1">
            <a:spLocks/>
          </p:cNvSpPr>
          <p:nvPr/>
        </p:nvSpPr>
        <p:spPr>
          <a:xfrm>
            <a:off x="1524000" y="2703873"/>
            <a:ext cx="9144000" cy="14502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r-HR" sz="7200" b="1" dirty="0">
                <a:solidFill>
                  <a:srgbClr val="13137A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HVALA NA POZORNOSTI!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B42AED-E82E-1E99-8959-1FAB14A99495}"/>
              </a:ext>
            </a:extLst>
          </p:cNvPr>
          <p:cNvSpPr txBox="1"/>
          <p:nvPr/>
        </p:nvSpPr>
        <p:spPr>
          <a:xfrm>
            <a:off x="3939310" y="6391718"/>
            <a:ext cx="4313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400" dirty="0">
                <a:solidFill>
                  <a:srgbClr val="13137A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Zagreb, 25. ožujka 2024.</a:t>
            </a:r>
          </a:p>
        </p:txBody>
      </p:sp>
      <p:cxnSp>
        <p:nvCxnSpPr>
          <p:cNvPr id="6" name="Ravni poveznik 5">
            <a:extLst>
              <a:ext uri="{FF2B5EF4-FFF2-40B4-BE49-F238E27FC236}">
                <a16:creationId xmlns:a16="http://schemas.microsoft.com/office/drawing/2014/main" id="{A4062945-564F-121D-91B0-3F375F59A342}"/>
              </a:ext>
            </a:extLst>
          </p:cNvPr>
          <p:cNvCxnSpPr/>
          <p:nvPr/>
        </p:nvCxnSpPr>
        <p:spPr>
          <a:xfrm flipH="1">
            <a:off x="10932107" y="6622550"/>
            <a:ext cx="1187624" cy="0"/>
          </a:xfrm>
          <a:prstGeom prst="line">
            <a:avLst/>
          </a:prstGeom>
          <a:ln>
            <a:solidFill>
              <a:srgbClr val="13137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Ravni poveznik 7">
            <a:extLst>
              <a:ext uri="{FF2B5EF4-FFF2-40B4-BE49-F238E27FC236}">
                <a16:creationId xmlns:a16="http://schemas.microsoft.com/office/drawing/2014/main" id="{2A7F7156-E7CE-64EB-35D1-8413D4C33F8A}"/>
              </a:ext>
            </a:extLst>
          </p:cNvPr>
          <p:cNvCxnSpPr/>
          <p:nvPr/>
        </p:nvCxnSpPr>
        <p:spPr>
          <a:xfrm flipV="1">
            <a:off x="11763111" y="6093296"/>
            <a:ext cx="0" cy="764704"/>
          </a:xfrm>
          <a:prstGeom prst="line">
            <a:avLst/>
          </a:prstGeom>
          <a:ln>
            <a:solidFill>
              <a:srgbClr val="13137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kstniOkvir 12">
            <a:extLst>
              <a:ext uri="{FF2B5EF4-FFF2-40B4-BE49-F238E27FC236}">
                <a16:creationId xmlns:a16="http://schemas.microsoft.com/office/drawing/2014/main" id="{4E32AF3C-BED3-CAA8-5F70-518AC7A9359D}"/>
              </a:ext>
            </a:extLst>
          </p:cNvPr>
          <p:cNvSpPr txBox="1"/>
          <p:nvPr/>
        </p:nvSpPr>
        <p:spPr>
          <a:xfrm>
            <a:off x="10908938" y="6391718"/>
            <a:ext cx="14036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900" dirty="0">
                <a:ln w="0"/>
                <a:solidFill>
                  <a:srgbClr val="C00000"/>
                </a:solidFill>
                <a:latin typeface="Century Gothic" panose="020B050202020202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mrosp.gov.hr</a:t>
            </a:r>
          </a:p>
        </p:txBody>
      </p:sp>
    </p:spTree>
    <p:extLst>
      <p:ext uri="{BB962C8B-B14F-4D97-AF65-F5344CB8AC3E}">
        <p14:creationId xmlns:p14="http://schemas.microsoft.com/office/powerpoint/2010/main" val="258046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9154"/>
            <a:ext cx="10515600" cy="488780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hr-HR" dirty="0">
              <a:solidFill>
                <a:srgbClr val="171796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171796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171796"/>
              </a:solidFill>
            </a:endParaRPr>
          </a:p>
          <a:p>
            <a:pPr marL="0" indent="0" algn="ctr">
              <a:buNone/>
            </a:pPr>
            <a:endParaRPr lang="hr-HR" dirty="0">
              <a:solidFill>
                <a:srgbClr val="171796"/>
              </a:solidFill>
            </a:endParaRPr>
          </a:p>
          <a:p>
            <a:pPr marL="0" indent="0" algn="ctr">
              <a:buNone/>
            </a:pPr>
            <a:r>
              <a:rPr lang="hr-HR" sz="3300" b="1" dirty="0">
                <a:solidFill>
                  <a:srgbClr val="17179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Predstavljanje natječaja financiranih </a:t>
            </a:r>
          </a:p>
          <a:p>
            <a:pPr marL="0" indent="0" algn="ctr">
              <a:buNone/>
            </a:pPr>
            <a:r>
              <a:rPr lang="hr-HR" sz="3300" b="1" dirty="0">
                <a:solidFill>
                  <a:srgbClr val="171796"/>
                </a:solidFill>
                <a:ea typeface="Tahoma" panose="020B0604030504040204" pitchFamily="34" charset="0"/>
                <a:cs typeface="Tahoma" panose="020B0604030504040204" pitchFamily="34" charset="0"/>
              </a:rPr>
              <a:t>iz nacionalnih izvora sredstava </a:t>
            </a:r>
          </a:p>
          <a:p>
            <a:pPr marL="0" indent="0" algn="ctr">
              <a:buNone/>
            </a:pPr>
            <a:endParaRPr lang="hr-HR" dirty="0">
              <a:solidFill>
                <a:srgbClr val="17179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hr-HR" dirty="0">
              <a:solidFill>
                <a:srgbClr val="17179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hr-HR" dirty="0">
              <a:solidFill>
                <a:srgbClr val="17179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hr-HR" dirty="0">
              <a:solidFill>
                <a:srgbClr val="17179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buNone/>
            </a:pPr>
            <a:endParaRPr lang="hr-HR" dirty="0">
              <a:solidFill>
                <a:srgbClr val="171796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r">
              <a:buNone/>
            </a:pPr>
            <a:r>
              <a:rPr lang="pl-PL" sz="1900" b="1" dirty="0">
                <a:solidFill>
                  <a:srgbClr val="17179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Miroslav Smetiško</a:t>
            </a:r>
            <a:r>
              <a:rPr lang="pl-PL" sz="1900" dirty="0">
                <a:solidFill>
                  <a:srgbClr val="17179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</a:p>
          <a:p>
            <a:pPr marL="0" indent="0" algn="r">
              <a:buNone/>
            </a:pPr>
            <a:r>
              <a:rPr lang="pl-PL" sz="1900" dirty="0">
                <a:solidFill>
                  <a:srgbClr val="171796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načelnik Sektora za nacionalne programe i projekte udruga</a:t>
            </a:r>
          </a:p>
          <a:p>
            <a:pPr marL="0" indent="0" algn="ctr">
              <a:buNone/>
            </a:pPr>
            <a:endParaRPr lang="hr-HR" dirty="0">
              <a:solidFill>
                <a:srgbClr val="171796"/>
              </a:solidFill>
            </a:endParaRPr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001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134"/>
            <a:ext cx="10515600" cy="5370916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hr-HR" sz="46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Uvod </a:t>
            </a:r>
          </a:p>
          <a:p>
            <a:pPr marL="0" indent="0" algn="ctr">
              <a:spcBef>
                <a:spcPct val="0"/>
              </a:spcBef>
              <a:buNone/>
            </a:pPr>
            <a:endParaRPr lang="hr-HR" sz="2600" b="1" dirty="0"/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r>
              <a:rPr lang="hr-HR" sz="2900" dirty="0"/>
              <a:t>Prema sadržaju djelatnosti koju obavljaju, Ministarstvo rada, mirovinskoga sustava, obitelji i socijalne politike surađuje s organizacijama civilnoga društva koje djeluju u području: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hr-HR" sz="2900" dirty="0"/>
              <a:t>zaštite prava i dobrobiti djece te podrške obitelji,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hr-HR" sz="2900" dirty="0"/>
              <a:t>podrške posvojiteljima i razvoju </a:t>
            </a:r>
            <a:r>
              <a:rPr lang="hr-HR" sz="2900" dirty="0" err="1"/>
              <a:t>udomiteljstva</a:t>
            </a:r>
            <a:r>
              <a:rPr lang="hr-HR" sz="2900" dirty="0"/>
              <a:t>,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hr-HR" sz="2900" dirty="0"/>
              <a:t>podrške djeci s teškoćama u razvoju i osobama s invaliditetom,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hr-HR" sz="2900" dirty="0"/>
              <a:t>volonterstva,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hr-HR" sz="2900" dirty="0"/>
              <a:t>podrške starijim osobama,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hr-HR" sz="2900" dirty="0"/>
              <a:t>žrtvama nasilja u obitelji,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hr-HR" sz="2900" dirty="0"/>
              <a:t>podrške osobama ovisnim o alkoholu, drogama, kockanju i drugim oblicima ovisnosti, 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hr-HR" sz="2900" dirty="0"/>
              <a:t>podrške beskućnicima, te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hr-HR" sz="2900" dirty="0"/>
              <a:t>ostalih ranjivih skupina u riziku od socijalne isključenosti (socijalno osjetljivih skupina).</a:t>
            </a:r>
            <a:endParaRPr lang="hr-HR" sz="1600" dirty="0"/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107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9624" y="1370975"/>
            <a:ext cx="10812119" cy="4603868"/>
          </a:xfrm>
        </p:spPr>
        <p:txBody>
          <a:bodyPr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hr-HR" sz="2200" dirty="0"/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200" dirty="0"/>
              <a:t>Nevladine udruge su odraz različitosti potreba demokratskog organiziranja civilnoga društva, te primjer kako različiti problemi utječu na stvaranje novih oblika skrbi za zadovoljavanje potreba određenih skupina stanovništva.</a:t>
            </a:r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endParaRPr lang="hr-HR" sz="2200" dirty="0"/>
          </a:p>
          <a:p>
            <a:pPr marR="0" lvl="0" algn="just" defTabSz="914400" rtl="0" eaLnBrk="1" fontAlgn="auto" latinLnBrk="0" hangingPunct="1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hr-HR" sz="2200" dirty="0"/>
              <a:t>Sredstva za financiranje programa i projekata udruga koje skrbe o gore navedenim socijalno osjetljivim skupnima stanovništva osiguravaju se u </a:t>
            </a:r>
            <a:r>
              <a:rPr lang="hr-HR" sz="2200" b="1" dirty="0"/>
              <a:t>državnom proračunu što uključuje i namjenska sredstva od igara na sreću.</a:t>
            </a:r>
          </a:p>
          <a:p>
            <a:pPr marL="0" indent="0" algn="just">
              <a:buNone/>
            </a:pPr>
            <a:endParaRPr lang="hr-HR" dirty="0">
              <a:solidFill>
                <a:srgbClr val="171796"/>
              </a:solidFill>
            </a:endParaRPr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400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8081"/>
            <a:ext cx="10515600" cy="5352269"/>
          </a:xfrm>
        </p:spPr>
        <p:txBody>
          <a:bodyPr>
            <a:normAutofit/>
          </a:bodyPr>
          <a:lstStyle/>
          <a:p>
            <a:pPr marL="0" indent="0" algn="ctr">
              <a:spcBef>
                <a:spcPct val="0"/>
              </a:spcBef>
              <a:buNone/>
            </a:pPr>
            <a:endParaRPr lang="hr-HR" sz="3200" b="1" dirty="0">
              <a:solidFill>
                <a:srgbClr val="13137A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hr-HR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Plan za raspisivanje natječaja u 2024. godini </a:t>
            </a:r>
          </a:p>
          <a:p>
            <a:pPr marL="0" indent="0" algn="ctr">
              <a:spcBef>
                <a:spcPct val="0"/>
              </a:spcBef>
              <a:buNone/>
            </a:pPr>
            <a:endParaRPr lang="hr-HR" sz="3500" b="1" dirty="0">
              <a:solidFill>
                <a:srgbClr val="13137A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200" dirty="0"/>
              <a:t>Poziv za prijavu projekata udruga koje pružaju usluge savjetovališta za žrtve nasilja u obitelji i žrtve seksualnog nasilja u Republici Hrvatskoj za 2024. godinu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200" dirty="0"/>
              <a:t>Poziv za prijavu trogodišnjih programa udruga koje pružaju usluge savjetovališta i skloništa za žene i djecu žrtve nasilja u obitelji u Republici Hrvatskoj za razdoblje od 2025. do 2027. godine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200" dirty="0"/>
              <a:t>Poziv za prijavu dvogodišnjih programa volonterskih centara za dodjelu financijskih sredstava iz dijela prihoda od igara na sreću u Republici Hrvatskoj za 2025. i 2026. godinu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200" dirty="0"/>
              <a:t>Poziv za prijavu dvogodišnjih programa usmjerenih unaprjeđenju kvalitete života i zaštiti prava starijih osoba za 2025. i 2026. godinu </a:t>
            </a:r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22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258081"/>
            <a:ext cx="11001375" cy="5352269"/>
          </a:xfrm>
        </p:spPr>
        <p:txBody>
          <a:bodyPr>
            <a:normAutofit fontScale="92500" lnSpcReduction="20000"/>
          </a:bodyPr>
          <a:lstStyle/>
          <a:p>
            <a:pPr marL="514350" indent="-514350" algn="ctr">
              <a:spcBef>
                <a:spcPct val="0"/>
              </a:spcBef>
              <a:buAutoNum type="arabicPeriod"/>
            </a:pPr>
            <a:r>
              <a:rPr lang="hr-HR" sz="3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Poziv za prijavu projekata udruga koje pružaju usluge savjetovališta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hr-HR" sz="3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 za žrtve nasilja u obitelji i žrtve seksualnog nasilja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hr-HR" sz="3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u Republici Hrvatskoj za 2024. godinu</a:t>
            </a:r>
            <a:br>
              <a:rPr lang="hr-HR" sz="32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</a:br>
            <a:endParaRPr lang="hr-HR" sz="3500" b="1" dirty="0">
              <a:solidFill>
                <a:srgbClr val="13137A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200" b="1" dirty="0"/>
              <a:t>Opći cilj </a:t>
            </a:r>
            <a:r>
              <a:rPr lang="hr-HR" sz="2200" dirty="0"/>
              <a:t>je osigurati savjetodavnu pomoć žrtvama nasilja u obitelji i žrtvama seksualnog nasilja kroz financijsku podršku udrugama koje u svom djelokrugu pružaju uslugu savjetovanja za žrtve nasilja u obitelji i žrtve seksualnog nasilja.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200" b="1" dirty="0"/>
              <a:t>Posebni ciljevi Poziva su: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200" dirty="0"/>
              <a:t>podizanje znanja i svijesti o pravima žrtava nasilja u obitelji i žrtvama seksualnog nasilja,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200" dirty="0"/>
              <a:t>izobrazba zaposlenih u savjetovalištu o pravima i potrebama žrtava nasilja i njihove djece te  žrtava seksualnog nasilja te,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200" dirty="0"/>
              <a:t>izobrazba članova županijskih timova iz područja rodno uvjetovanog nasilja, unapređenja zaštite žrtava, odnosno područja kojima je u fokusu interesa krajnji korisnik.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hr-HR" sz="2200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200" dirty="0"/>
              <a:t>Ukupan iznos sredstava koji će se dodijeliti putem natječaja: </a:t>
            </a:r>
            <a:r>
              <a:rPr lang="hr-HR" sz="2200" b="1" dirty="0"/>
              <a:t>467.000,00 €.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200" b="1" dirty="0"/>
              <a:t>Raspisivanje Poziva je planirano u travnju 2024. godine.</a:t>
            </a:r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964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258081"/>
            <a:ext cx="11001375" cy="5352269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hr-HR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2. Poziv za prijavu trogodišnjih programa udruga koje pružaju usluge savjetovališta i skloništa za žene i djecu žrtve nasilja u obitelji u Republici Hrvatskoj za razdoblje od 2025. do 2027. godine</a:t>
            </a:r>
          </a:p>
          <a:p>
            <a:pPr marL="0" indent="0" algn="ctr">
              <a:spcBef>
                <a:spcPct val="0"/>
              </a:spcBef>
              <a:buNone/>
            </a:pPr>
            <a:endParaRPr lang="hr-HR" sz="3500" b="1" dirty="0">
              <a:solidFill>
                <a:srgbClr val="13137A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000" b="1" dirty="0"/>
              <a:t>Opći cilj </a:t>
            </a:r>
            <a:r>
              <a:rPr lang="hr-HR" sz="2000" dirty="0"/>
              <a:t>je osigurati financijsku podršku organizacijama civilnoga društva koje u svom djelokrugu pružaju uslugu savjetovanja i smještaja za žrtve nasilja u obitelji.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000" b="1" dirty="0"/>
              <a:t>Posebni ciljevi Poziva: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000" dirty="0"/>
              <a:t>pružanje pomoći ženama i djeci žrtvama nasilja u obitelji, 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000" dirty="0"/>
              <a:t>podizanje znanja i svijesti o pravima žena,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000" dirty="0"/>
              <a:t>izobrazba zaposlenih u skloništu o pravima i potrebama žrtava nasilja te njihove djece.</a:t>
            </a:r>
            <a:endParaRPr lang="hr-HR" sz="2000" b="1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hr-HR" sz="2000" b="1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000" b="1" dirty="0"/>
              <a:t>U provedbi je treća godina programa (do 31. prosinca 2024.) po navedenom Pozivu, te je raspisivanje poziva za novo trogodišnje razdoblje planirano u listopadu 2024. godine.</a:t>
            </a:r>
            <a:endParaRPr lang="hr-HR" sz="2000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000" dirty="0"/>
              <a:t>Ukupan iznos sredstava koji će se dodijeliti putem natječaja: </a:t>
            </a:r>
            <a:r>
              <a:rPr lang="hr-HR" sz="2000" b="1" dirty="0"/>
              <a:t>341.098,00 €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hr-HR" sz="2000" b="1" dirty="0"/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664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59957DF-D8A2-60D7-826D-AFADC041F9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9125" y="1305017"/>
            <a:ext cx="11001375" cy="530533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spcBef>
                <a:spcPct val="0"/>
              </a:spcBef>
              <a:buNone/>
            </a:pPr>
            <a:r>
              <a:rPr lang="hr-HR" sz="3000" b="1" dirty="0">
                <a:solidFill>
                  <a:srgbClr val="13137A"/>
                </a:solidFill>
                <a:ea typeface="Tahoma" panose="020B0604030504040204" pitchFamily="34" charset="0"/>
                <a:cs typeface="Tahoma" panose="020B0604030504040204" pitchFamily="34" charset="0"/>
              </a:rPr>
              <a:t>3. Poziv za prijavu dvogodišnjih programa volonterskih centara za dodjelu financijskih sredstava iz dijela prihoda od igara na sreću u Republici Hrvatskoj za 2025. i 2026. godinu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hr-HR" sz="2100" b="1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100" b="1" dirty="0"/>
              <a:t>Opći cilj </a:t>
            </a:r>
            <a:r>
              <a:rPr lang="hr-HR" sz="2100" dirty="0"/>
              <a:t>je promocija i razvoj volonterstva na području Republike Hrvatske kroz financiranje volonterskih centara - organizacija koje se sustavno bave razvojem volonterstva na lokalnoj, odnosno regionalnoj razini i njihovih mrežnih organizacija. 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100" b="1" dirty="0"/>
              <a:t>Posebni ciljevi Poziva: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100" dirty="0"/>
              <a:t>povećati broj građana (posebice mladih) uključenih u volonterske aktivnosti na području lokalne zajednice odnosno regije,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100" dirty="0"/>
              <a:t>povećati broj edukacija za volontere o socijalnim uslugama te volontere koji pružaju pomoć u učenju,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100" dirty="0"/>
              <a:t>poticati razvoj novih oblika volontiranja,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</a:pPr>
            <a:r>
              <a:rPr lang="hr-HR" sz="2100" dirty="0"/>
              <a:t>povećati broj organizatora volontiranja na lokalnom području, odnosno području više županija.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hr-HR" sz="2100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100" dirty="0"/>
              <a:t>Za dio volonterskih centara u provedbi je druga godina programa do </a:t>
            </a:r>
            <a:r>
              <a:rPr lang="hr-HR" sz="2100" b="1" dirty="0"/>
              <a:t>31. prosinca 2024., </a:t>
            </a:r>
            <a:r>
              <a:rPr lang="hr-HR" sz="2100" dirty="0"/>
              <a:t>a za drugi dio do </a:t>
            </a:r>
            <a:r>
              <a:rPr lang="hr-HR" sz="2100" b="1" dirty="0"/>
              <a:t>30. travnja 2025. godine. Raspisivanje poziva za novo dvogodišnje razdoblje planirano je krajem 2024. godine.</a:t>
            </a:r>
            <a:endParaRPr lang="hr-HR" sz="2100" dirty="0"/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r>
              <a:rPr lang="hr-HR" sz="2100" dirty="0"/>
              <a:t>Ukupan iznos sredstava koji će se dodijeliti putem natječaja: </a:t>
            </a:r>
            <a:r>
              <a:rPr lang="hr-HR" sz="2100" b="1" dirty="0"/>
              <a:t>450.000,00 €.</a:t>
            </a:r>
          </a:p>
          <a:p>
            <a:pPr marL="0" indent="0" algn="just">
              <a:lnSpc>
                <a:spcPct val="100000"/>
              </a:lnSpc>
              <a:spcBef>
                <a:spcPts val="600"/>
              </a:spcBef>
              <a:buNone/>
            </a:pPr>
            <a:endParaRPr lang="hr-HR" sz="2000" b="1" dirty="0"/>
          </a:p>
        </p:txBody>
      </p:sp>
      <p:pic>
        <p:nvPicPr>
          <p:cNvPr id="4" name="Graphic 1">
            <a:extLst>
              <a:ext uri="{FF2B5EF4-FFF2-40B4-BE49-F238E27FC236}">
                <a16:creationId xmlns:a16="http://schemas.microsoft.com/office/drawing/2014/main" id="{B52EDE5F-5919-016A-4DC4-23BD81043A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1681" y="554233"/>
            <a:ext cx="3191333" cy="57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332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FBE7C367CE6D4CA82C19D9696D3015" ma:contentTypeVersion="18" ma:contentTypeDescription="Create a new document." ma:contentTypeScope="" ma:versionID="8465a8875507eaceff510e7104b90839">
  <xsd:schema xmlns:xsd="http://www.w3.org/2001/XMLSchema" xmlns:xs="http://www.w3.org/2001/XMLSchema" xmlns:p="http://schemas.microsoft.com/office/2006/metadata/properties" xmlns:ns3="4c53be89-38a1-4371-8172-13b43540e6ff" xmlns:ns4="5279df4d-4137-40b6-b34f-b756a85f28da" targetNamespace="http://schemas.microsoft.com/office/2006/metadata/properties" ma:root="true" ma:fieldsID="656b989c0ae5c4a0ab18a013e5e23b17" ns3:_="" ns4:_="">
    <xsd:import namespace="4c53be89-38a1-4371-8172-13b43540e6ff"/>
    <xsd:import namespace="5279df4d-4137-40b6-b34f-b756a85f28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LengthInSecond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53be89-38a1-4371-8172-13b43540e6f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79df4d-4137-40b6-b34f-b756a85f28d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4c53be89-38a1-4371-8172-13b43540e6ff" xsi:nil="true"/>
  </documentManagement>
</p:properties>
</file>

<file path=customXml/itemProps1.xml><?xml version="1.0" encoding="utf-8"?>
<ds:datastoreItem xmlns:ds="http://schemas.openxmlformats.org/officeDocument/2006/customXml" ds:itemID="{8D605D05-F501-4F4B-83C7-58429A19710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26B6416-8E92-4AA0-A9F6-9C6C1EFBE5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53be89-38a1-4371-8172-13b43540e6ff"/>
    <ds:schemaRef ds:uri="5279df4d-4137-40b6-b34f-b756a85f28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4F63DF7-DCFC-4852-9F40-BB798B8BA171}">
  <ds:schemaRefs>
    <ds:schemaRef ds:uri="http://purl.org/dc/dcmitype/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5279df4d-4137-40b6-b34f-b756a85f28da"/>
    <ds:schemaRef ds:uri="http://schemas.microsoft.com/office/infopath/2007/PartnerControls"/>
    <ds:schemaRef ds:uri="http://schemas.openxmlformats.org/package/2006/metadata/core-properties"/>
    <ds:schemaRef ds:uri="4c53be89-38a1-4371-8172-13b43540e6f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944</TotalTime>
  <Words>2318</Words>
  <Application>Microsoft Office PowerPoint</Application>
  <PresentationFormat>Široki zaslon</PresentationFormat>
  <Paragraphs>279</Paragraphs>
  <Slides>24</Slides>
  <Notes>10</Notes>
  <HiddenSlides>0</HiddenSlides>
  <MMClips>0</MMClips>
  <ScaleCrop>false</ScaleCrop>
  <HeadingPairs>
    <vt:vector size="6" baseType="variant">
      <vt:variant>
        <vt:lpstr>Korišteni fontovi</vt:lpstr>
      </vt:variant>
      <vt:variant>
        <vt:i4>8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33" baseType="lpstr">
      <vt:lpstr>Aptos</vt:lpstr>
      <vt:lpstr>Arial</vt:lpstr>
      <vt:lpstr>Calibri</vt:lpstr>
      <vt:lpstr>Calibri Light</vt:lpstr>
      <vt:lpstr>Century Gothic</vt:lpstr>
      <vt:lpstr>Tahoma</vt:lpstr>
      <vt:lpstr>Tahoma </vt:lpstr>
      <vt:lpstr>Wingdings</vt:lpstr>
      <vt:lpstr>Office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 ESF+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 Ivaniš</dc:creator>
  <cp:lastModifiedBy>PT1</cp:lastModifiedBy>
  <cp:revision>63</cp:revision>
  <cp:lastPrinted>2023-10-05T13:27:16Z</cp:lastPrinted>
  <dcterms:created xsi:type="dcterms:W3CDTF">2023-10-05T08:37:49Z</dcterms:created>
  <dcterms:modified xsi:type="dcterms:W3CDTF">2024-03-22T14:37:40Z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0x01010075FBE7C367CE6D4CA82C19D9696D3015</vt:lpwstr>
  </property>
</Properties>
</file>